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9"/>
  </p:notesMasterIdLst>
  <p:handoutMasterIdLst>
    <p:handoutMasterId r:id="rId40"/>
  </p:handoutMasterIdLst>
  <p:sldIdLst>
    <p:sldId id="256" r:id="rId3"/>
    <p:sldId id="297" r:id="rId4"/>
    <p:sldId id="307" r:id="rId5"/>
    <p:sldId id="298" r:id="rId6"/>
    <p:sldId id="314" r:id="rId7"/>
    <p:sldId id="300" r:id="rId8"/>
    <p:sldId id="299" r:id="rId9"/>
    <p:sldId id="295" r:id="rId10"/>
    <p:sldId id="311" r:id="rId11"/>
    <p:sldId id="308" r:id="rId12"/>
    <p:sldId id="258" r:id="rId13"/>
    <p:sldId id="273" r:id="rId14"/>
    <p:sldId id="272" r:id="rId15"/>
    <p:sldId id="275" r:id="rId16"/>
    <p:sldId id="278" r:id="rId17"/>
    <p:sldId id="280" r:id="rId18"/>
    <p:sldId id="284" r:id="rId19"/>
    <p:sldId id="306" r:id="rId20"/>
    <p:sldId id="285" r:id="rId21"/>
    <p:sldId id="286" r:id="rId22"/>
    <p:sldId id="309" r:id="rId23"/>
    <p:sldId id="287" r:id="rId24"/>
    <p:sldId id="310" r:id="rId25"/>
    <p:sldId id="319" r:id="rId26"/>
    <p:sldId id="320" r:id="rId27"/>
    <p:sldId id="321" r:id="rId28"/>
    <p:sldId id="322" r:id="rId29"/>
    <p:sldId id="323" r:id="rId30"/>
    <p:sldId id="291" r:id="rId31"/>
    <p:sldId id="312" r:id="rId32"/>
    <p:sldId id="313" r:id="rId33"/>
    <p:sldId id="326" r:id="rId34"/>
    <p:sldId id="327" r:id="rId35"/>
    <p:sldId id="294" r:id="rId36"/>
    <p:sldId id="302" r:id="rId37"/>
    <p:sldId id="303"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C6C9"/>
    <a:srgbClr val="C2EBEC"/>
    <a:srgbClr val="B6E7E8"/>
    <a:srgbClr val="80D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1741" autoAdjust="0"/>
  </p:normalViewPr>
  <p:slideViewPr>
    <p:cSldViewPr snapToGrid="0">
      <p:cViewPr varScale="1">
        <p:scale>
          <a:sx n="62" d="100"/>
          <a:sy n="62" d="100"/>
        </p:scale>
        <p:origin x="816" y="48"/>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0EA5F0D-C1DC-412F-A146-DDB3A74B588F}" type="datetimeFigureOut">
              <a:rPr lang="en-US"/>
              <a:t>7/9/2017</a:t>
            </a:fld>
            <a:endParaRPr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BAE14B8-3CC9-472D-9BC5-A84D80684DE2}" type="slidenum">
              <a:rPr/>
              <a:t>‹#›</a:t>
            </a:fld>
            <a:endParaRP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8CDE508-72C8-4AB5-AA9C-1584D31690E0}" type="datetimeFigureOut">
              <a:rPr lang="en-US"/>
              <a:t>7/9/2017</a:t>
            </a:fld>
            <a:endParaRPr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dirty="0"/>
          </a:p>
        </p:txBody>
      </p:sp>
      <p:sp>
        <p:nvSpPr>
          <p:cNvPr id="5" name="Notes Placeholder 4"/>
          <p:cNvSpPr>
            <a:spLocks noGrp="1"/>
          </p:cNvSpPr>
          <p:nvPr>
            <p:ph type="body" sz="quarter" idx="3"/>
          </p:nvPr>
        </p:nvSpPr>
        <p:spPr>
          <a:xfrm>
            <a:off x="701040" y="4473893"/>
            <a:ext cx="5608320" cy="3137535"/>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FB667E1-E601-4AAF-B95C-B25720D70A60}" type="slidenum">
              <a:rPr/>
              <a:t>‹#›</a:t>
            </a:fld>
            <a:endParaRPr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a:t>
            </a:fld>
            <a:endParaRPr lang="en-US" dirty="0"/>
          </a:p>
        </p:txBody>
      </p:sp>
    </p:spTree>
    <p:extLst>
      <p:ext uri="{BB962C8B-B14F-4D97-AF65-F5344CB8AC3E}">
        <p14:creationId xmlns:p14="http://schemas.microsoft.com/office/powerpoint/2010/main" val="4150533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Lower Monthly premiums by getting HDHP</a:t>
            </a:r>
          </a:p>
          <a:p>
            <a:r>
              <a:rPr lang="en-US" dirty="0"/>
              <a:t>Pay less out of pocket for services whether or not applicable to premium </a:t>
            </a:r>
          </a:p>
          <a:p>
            <a:r>
              <a:rPr lang="en-US" dirty="0"/>
              <a:t>Set up individual/family HSA through work or on your own</a:t>
            </a:r>
          </a:p>
          <a:p>
            <a:r>
              <a:rPr lang="en-US" dirty="0"/>
              <a:t>BUT MAKE SURE WHAT YOUR GETTING IS OF VALUE</a:t>
            </a:r>
          </a:p>
          <a:p>
            <a:r>
              <a:rPr lang="en-US" dirty="0"/>
              <a:t>NOTHING IS MORE IMPORTANT THAN YOUR HEALTH</a:t>
            </a:r>
          </a:p>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10</a:t>
            </a:fld>
            <a:endParaRPr lang="en-US" dirty="0"/>
          </a:p>
        </p:txBody>
      </p:sp>
    </p:spTree>
    <p:extLst>
      <p:ext uri="{BB962C8B-B14F-4D97-AF65-F5344CB8AC3E}">
        <p14:creationId xmlns:p14="http://schemas.microsoft.com/office/powerpoint/2010/main" val="2390665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11</a:t>
            </a:fld>
            <a:endParaRPr lang="en-US" dirty="0"/>
          </a:p>
        </p:txBody>
      </p:sp>
    </p:spTree>
    <p:extLst>
      <p:ext uri="{BB962C8B-B14F-4D97-AF65-F5344CB8AC3E}">
        <p14:creationId xmlns:p14="http://schemas.microsoft.com/office/powerpoint/2010/main" val="942154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12</a:t>
            </a:fld>
            <a:endParaRPr lang="en-US" dirty="0"/>
          </a:p>
        </p:txBody>
      </p:sp>
    </p:spTree>
    <p:extLst>
      <p:ext uri="{BB962C8B-B14F-4D97-AF65-F5344CB8AC3E}">
        <p14:creationId xmlns:p14="http://schemas.microsoft.com/office/powerpoint/2010/main" val="2427015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13</a:t>
            </a:fld>
            <a:endParaRPr lang="en-US" dirty="0"/>
          </a:p>
        </p:txBody>
      </p:sp>
    </p:spTree>
    <p:extLst>
      <p:ext uri="{BB962C8B-B14F-4D97-AF65-F5344CB8AC3E}">
        <p14:creationId xmlns:p14="http://schemas.microsoft.com/office/powerpoint/2010/main" val="2486199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14</a:t>
            </a:fld>
            <a:endParaRPr lang="en-US" dirty="0"/>
          </a:p>
        </p:txBody>
      </p:sp>
    </p:spTree>
    <p:extLst>
      <p:ext uri="{BB962C8B-B14F-4D97-AF65-F5344CB8AC3E}">
        <p14:creationId xmlns:p14="http://schemas.microsoft.com/office/powerpoint/2010/main" val="1110263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15</a:t>
            </a:fld>
            <a:endParaRPr lang="en-US" dirty="0"/>
          </a:p>
        </p:txBody>
      </p:sp>
    </p:spTree>
    <p:extLst>
      <p:ext uri="{BB962C8B-B14F-4D97-AF65-F5344CB8AC3E}">
        <p14:creationId xmlns:p14="http://schemas.microsoft.com/office/powerpoint/2010/main" val="2299012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30 minute</a:t>
            </a:r>
            <a:r>
              <a:rPr lang="en-US" baseline="0" dirty="0"/>
              <a:t> visits/ up to 60 min visits</a:t>
            </a:r>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16</a:t>
            </a:fld>
            <a:endParaRPr lang="en-US" dirty="0"/>
          </a:p>
        </p:txBody>
      </p:sp>
    </p:spTree>
    <p:extLst>
      <p:ext uri="{BB962C8B-B14F-4D97-AF65-F5344CB8AC3E}">
        <p14:creationId xmlns:p14="http://schemas.microsoft.com/office/powerpoint/2010/main" val="2450042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17</a:t>
            </a:fld>
            <a:endParaRPr lang="en-US" dirty="0"/>
          </a:p>
        </p:txBody>
      </p:sp>
    </p:spTree>
    <p:extLst>
      <p:ext uri="{BB962C8B-B14F-4D97-AF65-F5344CB8AC3E}">
        <p14:creationId xmlns:p14="http://schemas.microsoft.com/office/powerpoint/2010/main" val="41663496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18</a:t>
            </a:fld>
            <a:endParaRPr lang="en-US" dirty="0"/>
          </a:p>
        </p:txBody>
      </p:sp>
    </p:spTree>
    <p:extLst>
      <p:ext uri="{BB962C8B-B14F-4D97-AF65-F5344CB8AC3E}">
        <p14:creationId xmlns:p14="http://schemas.microsoft.com/office/powerpoint/2010/main" val="3095308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19</a:t>
            </a:fld>
            <a:endParaRPr lang="en-US" dirty="0"/>
          </a:p>
        </p:txBody>
      </p:sp>
    </p:spTree>
    <p:extLst>
      <p:ext uri="{BB962C8B-B14F-4D97-AF65-F5344CB8AC3E}">
        <p14:creationId xmlns:p14="http://schemas.microsoft.com/office/powerpoint/2010/main" val="1955899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a:t>
            </a:fld>
            <a:endParaRPr lang="en-US" dirty="0"/>
          </a:p>
        </p:txBody>
      </p:sp>
    </p:spTree>
    <p:extLst>
      <p:ext uri="{BB962C8B-B14F-4D97-AF65-F5344CB8AC3E}">
        <p14:creationId xmlns:p14="http://schemas.microsoft.com/office/powerpoint/2010/main" val="35005061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Mom calls at 5pm with 7 year old daughter who comes home from school with an extensive rash on her arms and neck.  It is itchy and red.  There is no fever or other significant symptoms when triaged.  The mom is offered an appointment but is unable to get into office (office is open to 7pm) due to traffic and her older sons’ after school activity schedule.  Dr. asks mom to text/email a photo of the rash.  Dr. diagnoses rash as poison ivy.  3 things can happen next:    </a:t>
            </a:r>
          </a:p>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20</a:t>
            </a:fld>
            <a:endParaRPr lang="en-US" dirty="0"/>
          </a:p>
        </p:txBody>
      </p:sp>
    </p:spTree>
    <p:extLst>
      <p:ext uri="{BB962C8B-B14F-4D97-AF65-F5344CB8AC3E}">
        <p14:creationId xmlns:p14="http://schemas.microsoft.com/office/powerpoint/2010/main" val="636422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21</a:t>
            </a:fld>
            <a:endParaRPr lang="en-US" dirty="0"/>
          </a:p>
        </p:txBody>
      </p:sp>
    </p:spTree>
    <p:extLst>
      <p:ext uri="{BB962C8B-B14F-4D97-AF65-F5344CB8AC3E}">
        <p14:creationId xmlns:p14="http://schemas.microsoft.com/office/powerpoint/2010/main" val="36192621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73 year old female needs to see her doctor for increased cholesterol, palpitations, right shoulder pain, abnormal freckles on her arms that are increasing in size and dark in color, blood in her stools for 6  months.  She also has questions about her medications and wants to know exactly what a low saturated fat diet is.  2 things can happen…….</a:t>
            </a:r>
          </a:p>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22</a:t>
            </a:fld>
            <a:endParaRPr lang="en-US" dirty="0"/>
          </a:p>
        </p:txBody>
      </p:sp>
    </p:spTree>
    <p:extLst>
      <p:ext uri="{BB962C8B-B14F-4D97-AF65-F5344CB8AC3E}">
        <p14:creationId xmlns:p14="http://schemas.microsoft.com/office/powerpoint/2010/main" val="725440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if an hour is not enough, she can come back the next day with no copay for ANOTHER HOUR! </a:t>
            </a:r>
          </a:p>
          <a:p>
            <a:r>
              <a:rPr lang="en-US" dirty="0"/>
              <a:t>(an MRI would cost $ 400.00), </a:t>
            </a:r>
          </a:p>
        </p:txBody>
      </p:sp>
      <p:sp>
        <p:nvSpPr>
          <p:cNvPr id="4" name="Slide Number Placeholder 3"/>
          <p:cNvSpPr>
            <a:spLocks noGrp="1"/>
          </p:cNvSpPr>
          <p:nvPr>
            <p:ph type="sldNum" sz="quarter" idx="10"/>
          </p:nvPr>
        </p:nvSpPr>
        <p:spPr/>
        <p:txBody>
          <a:bodyPr/>
          <a:lstStyle/>
          <a:p>
            <a:fld id="{7FB667E1-E601-4AAF-B95C-B25720D70A60}" type="slidenum">
              <a:rPr lang="en-US" smtClean="0"/>
              <a:t>23</a:t>
            </a:fld>
            <a:endParaRPr lang="en-US" dirty="0"/>
          </a:p>
        </p:txBody>
      </p:sp>
    </p:spTree>
    <p:extLst>
      <p:ext uri="{BB962C8B-B14F-4D97-AF65-F5344CB8AC3E}">
        <p14:creationId xmlns:p14="http://schemas.microsoft.com/office/powerpoint/2010/main" val="3741026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35 year old female presents to the office with 4 day h/o productive cough, fever 100.9, malaise and fatigue, stuffy nose, minor sore throat.  She denies N/V/D but is admitting to some wheezing and SOB with minor exertional activity.  OTC meds have not helped.  She has not had her flu shot and is a 3</a:t>
            </a:r>
            <a:r>
              <a:rPr lang="en-US" sz="1200" baseline="30000" dirty="0"/>
              <a:t>rd</a:t>
            </a:r>
            <a:r>
              <a:rPr lang="en-US" sz="1200" dirty="0"/>
              <a:t> grade teacher.</a:t>
            </a:r>
          </a:p>
          <a:p>
            <a:r>
              <a:rPr lang="en-US" sz="1200" dirty="0"/>
              <a:t> She is diagnosed with bronchitis. </a:t>
            </a:r>
          </a:p>
          <a:p>
            <a:r>
              <a:rPr lang="en-US" sz="1200" dirty="0"/>
              <a:t>Patient is treated in office with 3 peak flows, followed by a </a:t>
            </a:r>
            <a:r>
              <a:rPr lang="en-US" sz="1200" dirty="0" err="1"/>
              <a:t>minineb</a:t>
            </a:r>
            <a:r>
              <a:rPr lang="en-US" sz="1200" dirty="0"/>
              <a:t> and 3 more peak flows to ensure her lungs have opened up.  </a:t>
            </a:r>
          </a:p>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26</a:t>
            </a:fld>
            <a:endParaRPr lang="en-US" dirty="0"/>
          </a:p>
        </p:txBody>
      </p:sp>
    </p:spTree>
    <p:extLst>
      <p:ext uri="{BB962C8B-B14F-4D97-AF65-F5344CB8AC3E}">
        <p14:creationId xmlns:p14="http://schemas.microsoft.com/office/powerpoint/2010/main" val="28600348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29</a:t>
            </a:fld>
            <a:endParaRPr lang="en-US" dirty="0"/>
          </a:p>
        </p:txBody>
      </p:sp>
    </p:spTree>
    <p:extLst>
      <p:ext uri="{BB962C8B-B14F-4D97-AF65-F5344CB8AC3E}">
        <p14:creationId xmlns:p14="http://schemas.microsoft.com/office/powerpoint/2010/main" val="21955902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30</a:t>
            </a:fld>
            <a:endParaRPr lang="en-US" dirty="0"/>
          </a:p>
        </p:txBody>
      </p:sp>
    </p:spTree>
    <p:extLst>
      <p:ext uri="{BB962C8B-B14F-4D97-AF65-F5344CB8AC3E}">
        <p14:creationId xmlns:p14="http://schemas.microsoft.com/office/powerpoint/2010/main" val="23263214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31</a:t>
            </a:fld>
            <a:endParaRPr lang="en-US" dirty="0"/>
          </a:p>
        </p:txBody>
      </p:sp>
    </p:spTree>
    <p:extLst>
      <p:ext uri="{BB962C8B-B14F-4D97-AF65-F5344CB8AC3E}">
        <p14:creationId xmlns:p14="http://schemas.microsoft.com/office/powerpoint/2010/main" val="2760468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34</a:t>
            </a:fld>
            <a:endParaRPr lang="en-US" dirty="0"/>
          </a:p>
        </p:txBody>
      </p:sp>
    </p:spTree>
    <p:extLst>
      <p:ext uri="{BB962C8B-B14F-4D97-AF65-F5344CB8AC3E}">
        <p14:creationId xmlns:p14="http://schemas.microsoft.com/office/powerpoint/2010/main" val="10705759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35</a:t>
            </a:fld>
            <a:endParaRPr lang="en-US" dirty="0"/>
          </a:p>
        </p:txBody>
      </p:sp>
    </p:spTree>
    <p:extLst>
      <p:ext uri="{BB962C8B-B14F-4D97-AF65-F5344CB8AC3E}">
        <p14:creationId xmlns:p14="http://schemas.microsoft.com/office/powerpoint/2010/main" val="3056781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No other specialty can perform so many things at once, nor is asked</a:t>
            </a:r>
          </a:p>
          <a:p>
            <a:pPr defTabSz="931774">
              <a:defRPr/>
            </a:pPr>
            <a:r>
              <a:rPr lang="en-US" dirty="0"/>
              <a:t>No other specialty can be called so many things (along with Pediatrics and Internal Medicine)</a:t>
            </a:r>
          </a:p>
          <a:p>
            <a:pPr defTabSz="931774">
              <a:defRPr/>
            </a:pPr>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3</a:t>
            </a:fld>
            <a:endParaRPr lang="en-US" dirty="0"/>
          </a:p>
        </p:txBody>
      </p:sp>
    </p:spTree>
    <p:extLst>
      <p:ext uri="{BB962C8B-B14F-4D97-AF65-F5344CB8AC3E}">
        <p14:creationId xmlns:p14="http://schemas.microsoft.com/office/powerpoint/2010/main" val="1226259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36</a:t>
            </a:fld>
            <a:endParaRPr lang="en-US" dirty="0"/>
          </a:p>
        </p:txBody>
      </p:sp>
    </p:spTree>
    <p:extLst>
      <p:ext uri="{BB962C8B-B14F-4D97-AF65-F5344CB8AC3E}">
        <p14:creationId xmlns:p14="http://schemas.microsoft.com/office/powerpoint/2010/main" val="2839848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4</a:t>
            </a:fld>
            <a:endParaRPr lang="en-US" dirty="0"/>
          </a:p>
        </p:txBody>
      </p:sp>
    </p:spTree>
    <p:extLst>
      <p:ext uri="{BB962C8B-B14F-4D97-AF65-F5344CB8AC3E}">
        <p14:creationId xmlns:p14="http://schemas.microsoft.com/office/powerpoint/2010/main" val="2526091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5</a:t>
            </a:fld>
            <a:endParaRPr lang="en-US" dirty="0"/>
          </a:p>
        </p:txBody>
      </p:sp>
    </p:spTree>
    <p:extLst>
      <p:ext uri="{BB962C8B-B14F-4D97-AF65-F5344CB8AC3E}">
        <p14:creationId xmlns:p14="http://schemas.microsoft.com/office/powerpoint/2010/main" val="2000279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especially with rising deductibles and out of pocket expenses</a:t>
            </a:r>
          </a:p>
        </p:txBody>
      </p:sp>
      <p:sp>
        <p:nvSpPr>
          <p:cNvPr id="4" name="Slide Number Placeholder 3"/>
          <p:cNvSpPr>
            <a:spLocks noGrp="1"/>
          </p:cNvSpPr>
          <p:nvPr>
            <p:ph type="sldNum" sz="quarter" idx="10"/>
          </p:nvPr>
        </p:nvSpPr>
        <p:spPr/>
        <p:txBody>
          <a:bodyPr/>
          <a:lstStyle/>
          <a:p>
            <a:fld id="{7FB667E1-E601-4AAF-B95C-B25720D70A60}" type="slidenum">
              <a:rPr lang="en-US" smtClean="0"/>
              <a:t>6</a:t>
            </a:fld>
            <a:endParaRPr lang="en-US" dirty="0"/>
          </a:p>
        </p:txBody>
      </p:sp>
    </p:spTree>
    <p:extLst>
      <p:ext uri="{BB962C8B-B14F-4D97-AF65-F5344CB8AC3E}">
        <p14:creationId xmlns:p14="http://schemas.microsoft.com/office/powerpoint/2010/main" val="2499491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Released yesterday—average increase in silver plan on the exchange going up 7.5%</a:t>
            </a:r>
          </a:p>
        </p:txBody>
      </p:sp>
      <p:sp>
        <p:nvSpPr>
          <p:cNvPr id="4" name="Slide Number Placeholder 3"/>
          <p:cNvSpPr>
            <a:spLocks noGrp="1"/>
          </p:cNvSpPr>
          <p:nvPr>
            <p:ph type="sldNum" sz="quarter" idx="10"/>
          </p:nvPr>
        </p:nvSpPr>
        <p:spPr/>
        <p:txBody>
          <a:bodyPr/>
          <a:lstStyle/>
          <a:p>
            <a:fld id="{7FB667E1-E601-4AAF-B95C-B25720D70A60}" type="slidenum">
              <a:rPr lang="en-US" smtClean="0"/>
              <a:t>7</a:t>
            </a:fld>
            <a:endParaRPr lang="en-US" dirty="0"/>
          </a:p>
        </p:txBody>
      </p:sp>
    </p:spTree>
    <p:extLst>
      <p:ext uri="{BB962C8B-B14F-4D97-AF65-F5344CB8AC3E}">
        <p14:creationId xmlns:p14="http://schemas.microsoft.com/office/powerpoint/2010/main" val="3383172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8</a:t>
            </a:fld>
            <a:endParaRPr lang="en-US" dirty="0"/>
          </a:p>
        </p:txBody>
      </p:sp>
    </p:spTree>
    <p:extLst>
      <p:ext uri="{BB962C8B-B14F-4D97-AF65-F5344CB8AC3E}">
        <p14:creationId xmlns:p14="http://schemas.microsoft.com/office/powerpoint/2010/main" val="3912475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9</a:t>
            </a:fld>
            <a:endParaRPr lang="en-US" dirty="0"/>
          </a:p>
        </p:txBody>
      </p:sp>
    </p:spTree>
    <p:extLst>
      <p:ext uri="{BB962C8B-B14F-4D97-AF65-F5344CB8AC3E}">
        <p14:creationId xmlns:p14="http://schemas.microsoft.com/office/powerpoint/2010/main" val="4100789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dirty="0"/>
          </a:p>
        </p:txBody>
      </p:sp>
      <p:sp>
        <p:nvSpPr>
          <p:cNvPr id="9" name="Rectangle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dirty="0"/>
          </a:p>
        </p:txBody>
      </p:sp>
      <p:sp>
        <p:nvSpPr>
          <p:cNvPr id="2" name="Title 1"/>
          <p:cNvSpPr>
            <a:spLocks noGrp="1"/>
          </p:cNvSpPr>
          <p:nvPr>
            <p:ph type="ctrTitle"/>
          </p:nvPr>
        </p:nvSpPr>
        <p:spPr>
          <a:xfrm>
            <a:off x="1295400" y="2286000"/>
            <a:ext cx="9601200" cy="1517904"/>
          </a:xfrm>
        </p:spPr>
        <p:txBody>
          <a:bodyPr anchor="b"/>
          <a:lstStyle>
            <a:lvl1pPr algn="ctr">
              <a:defRPr sz="5400"/>
            </a:lvl1pPr>
          </a:lstStyle>
          <a:p>
            <a:r>
              <a:rPr lang="en-US"/>
              <a:t>Click to edit Master title style</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7/9/2017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7/9/2017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7/9/2017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1295400" y="2130552"/>
            <a:ext cx="9601200" cy="2359152"/>
          </a:xfrm>
        </p:spPr>
        <p:txBody>
          <a:bodyPr anchor="b">
            <a:normAutofit/>
          </a:bodyPr>
          <a:lstStyle>
            <a:lvl1pPr algn="ctr">
              <a:defRPr sz="5400" b="0"/>
            </a:lvl1pPr>
          </a:lstStyle>
          <a:p>
            <a:r>
              <a:rPr lang="en-US"/>
              <a:t>Click to edit Master title style</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583DDF-CA54-461A-A486-592D2374C532}" type="datetimeFigureOut">
              <a:rPr lang="en-US"/>
              <a:t>7/9/2017</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0A879FD0-C37A-4F50-8F3B-5FA0D9D0B42F}" type="datetimeFigureOut">
              <a:rPr lang="en-US"/>
              <a:t>7/9/2017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D06EF73-9DB8-4763-865F-2F88181A4732}" type="slidenum">
              <a:rPr/>
              <a:t>‹#›</a:t>
            </a:fld>
            <a:endParaRPr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E583DDF-CA54-461A-A486-592D2374C532}" type="datetimeFigureOut">
              <a:rPr lang="en-US"/>
              <a:t>7/9/2017</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E583DDF-CA54-461A-A486-592D2374C532}" type="datetimeFigureOut">
              <a:rPr lang="en-US"/>
              <a:t>7/9/2017</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dirty="0"/>
          </a:p>
        </p:txBody>
      </p:sp>
      <p:sp>
        <p:nvSpPr>
          <p:cNvPr id="2" name="Date Placeholder 1"/>
          <p:cNvSpPr>
            <a:spLocks noGrp="1"/>
          </p:cNvSpPr>
          <p:nvPr>
            <p:ph type="dt" sz="half" idx="10"/>
          </p:nvPr>
        </p:nvSpPr>
        <p:spPr/>
        <p:txBody>
          <a:bodyPr/>
          <a:lstStyle/>
          <a:p>
            <a:fld id="{9E583DDF-CA54-461A-A486-592D2374C532}" type="datetimeFigureOut">
              <a:rPr lang="en-US"/>
              <a:t>7/9/2017</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0648" y="2350008"/>
            <a:ext cx="4206240" cy="1993392"/>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7/9/2017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0648" y="2350008"/>
            <a:ext cx="4206240" cy="1993392"/>
          </a:xfrm>
        </p:spPr>
        <p:txBody>
          <a:bodyPr anchor="b">
            <a:normAutofit/>
          </a:bodyPr>
          <a:lstStyle>
            <a:lvl1pPr>
              <a:defRPr sz="3400" b="0"/>
            </a:lvl1pPr>
          </a:lstStyle>
          <a:p>
            <a:r>
              <a:rPr lang="en-US"/>
              <a:t>Click to edit Master title style</a:t>
            </a:r>
            <a:endParaRPr/>
          </a:p>
        </p:txBody>
      </p:sp>
      <p:sp>
        <p:nvSpPr>
          <p:cNvPr id="3" name="Picture Placeholder 2"/>
          <p:cNvSpPr>
            <a:spLocks noGrp="1"/>
          </p:cNvSpPr>
          <p:nvPr>
            <p:ph type="pic" idx="1"/>
          </p:nvPr>
        </p:nvSpPr>
        <p:spPr>
          <a:xfrm>
            <a:off x="301752" y="502920"/>
            <a:ext cx="6702552" cy="5843016"/>
          </a:xfrm>
          <a:solidFill>
            <a:schemeClr val="accent1">
              <a:lumMod val="40000"/>
              <a:lumOff val="60000"/>
            </a:schemeClr>
          </a:solidFill>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7/9/2017</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dirty="0"/>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tx1">
                    <a:tint val="75000"/>
                  </a:schemeClr>
                </a:solidFill>
              </a:defRPr>
            </a:lvl1pPr>
          </a:lstStyle>
          <a:p>
            <a:fld id="{9E583DDF-CA54-461A-A486-592D2374C532}" type="datetimeFigureOut">
              <a:rPr lang="en-US"/>
              <a:pPr/>
              <a:t>7/9/2017</a:t>
            </a:fld>
            <a:endParaRPr dirty="0"/>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tx1">
                    <a:tint val="75000"/>
                  </a:schemeClr>
                </a:solidFill>
              </a:defRPr>
            </a:lvl1pPr>
          </a:lstStyle>
          <a:p>
            <a:endParaRPr dirty="0"/>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tx1">
                    <a:tint val="75000"/>
                  </a:schemeClr>
                </a:solidFill>
              </a:defRPr>
            </a:lvl1pPr>
          </a:lstStyle>
          <a:p>
            <a:fld id="{CA8D9AD5-F248-4919-864A-CFD76CC027D6}" type="slidenum">
              <a:rPr/>
              <a:pPr/>
              <a:t>‹#›</a:t>
            </a:fld>
            <a:endParaRPr dirty="0"/>
          </a:p>
        </p:txBody>
      </p:sp>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directprimarycarejournal.com/author/cmtdpcjourna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kff.org/report-section/ehbs-2014-summary-of-finding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us.milliman.com/insight/Periodicals/mmi/2014-Milliman-Medical-Index/#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0216" y="683741"/>
            <a:ext cx="5090984" cy="5755422"/>
          </a:xfrm>
          <a:prstGeom prst="rect">
            <a:avLst/>
          </a:prstGeom>
          <a:noFill/>
        </p:spPr>
        <p:txBody>
          <a:bodyPr wrap="square" rtlCol="0">
            <a:spAutoFit/>
          </a:bodyPr>
          <a:lstStyle/>
          <a:p>
            <a:r>
              <a:rPr lang="en-US" sz="9600" b="1" dirty="0"/>
              <a:t>D</a:t>
            </a:r>
            <a:r>
              <a:rPr lang="en-US" sz="7200" b="1" dirty="0"/>
              <a:t>IRECT</a:t>
            </a:r>
          </a:p>
          <a:p>
            <a:endParaRPr lang="en-US" sz="3200" b="1" dirty="0"/>
          </a:p>
          <a:p>
            <a:r>
              <a:rPr lang="en-US" sz="9600" b="1" dirty="0"/>
              <a:t>P</a:t>
            </a:r>
            <a:r>
              <a:rPr lang="en-US" sz="7200" b="1" dirty="0"/>
              <a:t>RIMARY</a:t>
            </a:r>
          </a:p>
          <a:p>
            <a:endParaRPr lang="en-US" sz="4000" b="1" dirty="0"/>
          </a:p>
          <a:p>
            <a:r>
              <a:rPr lang="en-US" sz="9600" b="1" dirty="0"/>
              <a:t>C</a:t>
            </a:r>
            <a:r>
              <a:rPr lang="en-US" sz="7200" b="1" dirty="0"/>
              <a:t>ARE</a:t>
            </a: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182" y="2770495"/>
            <a:ext cx="11914496" cy="1624083"/>
          </a:xfrm>
        </p:spPr>
        <p:txBody>
          <a:bodyPr>
            <a:noAutofit/>
          </a:bodyPr>
          <a:lstStyle/>
          <a:p>
            <a:r>
              <a:rPr lang="en-US" sz="10000" b="1" dirty="0">
                <a:solidFill>
                  <a:schemeClr val="accent1"/>
                </a:solidFill>
              </a:rPr>
              <a:t>So what can be done? </a:t>
            </a:r>
          </a:p>
        </p:txBody>
      </p:sp>
    </p:spTree>
    <p:extLst>
      <p:ext uri="{BB962C8B-B14F-4D97-AF65-F5344CB8AC3E}">
        <p14:creationId xmlns:p14="http://schemas.microsoft.com/office/powerpoint/2010/main" val="3360297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592429"/>
            <a:ext cx="9817907" cy="4778061"/>
          </a:xfrm>
        </p:spPr>
        <p:txBody>
          <a:bodyPr>
            <a:noAutofit/>
          </a:bodyPr>
          <a:lstStyle/>
          <a:p>
            <a:r>
              <a:rPr lang="en-US" sz="11500" b="1" dirty="0">
                <a:solidFill>
                  <a:schemeClr val="bg2"/>
                </a:solidFill>
              </a:rPr>
              <a:t>DPC… What is it??? </a:t>
            </a:r>
          </a:p>
        </p:txBody>
      </p:sp>
    </p:spTree>
    <p:extLst>
      <p:ext uri="{BB962C8B-B14F-4D97-AF65-F5344CB8AC3E}">
        <p14:creationId xmlns:p14="http://schemas.microsoft.com/office/powerpoint/2010/main" val="140113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475598"/>
            <a:ext cx="9509760" cy="1221397"/>
          </a:xfrm>
        </p:spPr>
        <p:txBody>
          <a:bodyPr>
            <a:normAutofit/>
          </a:bodyPr>
          <a:lstStyle/>
          <a:p>
            <a:pPr algn="ctr"/>
            <a:r>
              <a:rPr lang="en-US" sz="7200" b="1" dirty="0">
                <a:solidFill>
                  <a:schemeClr val="accent1"/>
                </a:solidFill>
              </a:rPr>
              <a:t>DPC is...</a:t>
            </a:r>
          </a:p>
        </p:txBody>
      </p:sp>
      <p:sp>
        <p:nvSpPr>
          <p:cNvPr id="3" name="Content Placeholder 2"/>
          <p:cNvSpPr>
            <a:spLocks noGrp="1"/>
          </p:cNvSpPr>
          <p:nvPr>
            <p:ph idx="1"/>
          </p:nvPr>
        </p:nvSpPr>
        <p:spPr/>
        <p:txBody>
          <a:bodyPr>
            <a:normAutofit lnSpcReduction="10000"/>
          </a:bodyPr>
          <a:lstStyle/>
          <a:p>
            <a:r>
              <a:rPr lang="en-US" sz="3600" dirty="0"/>
              <a:t>Primary Care without insurance</a:t>
            </a:r>
          </a:p>
          <a:p>
            <a:r>
              <a:rPr lang="en-US" sz="3600" dirty="0"/>
              <a:t>Primary Care with </a:t>
            </a:r>
            <a:r>
              <a:rPr lang="en-US" sz="3600" b="1" dirty="0"/>
              <a:t>24/7</a:t>
            </a:r>
            <a:r>
              <a:rPr lang="en-US" sz="3600" dirty="0"/>
              <a:t> access </a:t>
            </a:r>
            <a:r>
              <a:rPr lang="en-US" sz="3600" i="1" dirty="0"/>
              <a:t>directly</a:t>
            </a:r>
            <a:r>
              <a:rPr lang="en-US" sz="3600" dirty="0"/>
              <a:t> to your physician for acute issues</a:t>
            </a:r>
          </a:p>
          <a:p>
            <a:r>
              <a:rPr lang="en-US" sz="3600" dirty="0"/>
              <a:t>Primary Care with an </a:t>
            </a:r>
            <a:r>
              <a:rPr lang="en-US" sz="3600" i="1" dirty="0"/>
              <a:t>unrestricted </a:t>
            </a:r>
            <a:r>
              <a:rPr lang="en-US" sz="3600" dirty="0"/>
              <a:t>access </a:t>
            </a:r>
          </a:p>
          <a:p>
            <a:r>
              <a:rPr lang="en-US" sz="3600" dirty="0"/>
              <a:t>Primary Care with </a:t>
            </a:r>
            <a:r>
              <a:rPr lang="en-US" sz="3600" i="1" dirty="0"/>
              <a:t>extended appointments</a:t>
            </a:r>
            <a:r>
              <a:rPr lang="en-US" sz="3600" dirty="0"/>
              <a:t> to discuss </a:t>
            </a:r>
            <a:r>
              <a:rPr lang="en-US" sz="3600" b="1" dirty="0"/>
              <a:t>ALL</a:t>
            </a:r>
            <a:r>
              <a:rPr lang="en-US" sz="3600" dirty="0"/>
              <a:t> of your concerns</a:t>
            </a:r>
          </a:p>
          <a:p>
            <a:r>
              <a:rPr lang="en-US" sz="3600" b="1" dirty="0"/>
              <a:t>Drastically</a:t>
            </a:r>
            <a:r>
              <a:rPr lang="en-US" sz="3600" dirty="0"/>
              <a:t> discounted </a:t>
            </a:r>
            <a:r>
              <a:rPr lang="en-US" sz="3600" i="1" dirty="0"/>
              <a:t>value</a:t>
            </a:r>
            <a:r>
              <a:rPr lang="en-US" sz="3600" dirty="0"/>
              <a:t> added services </a:t>
            </a:r>
          </a:p>
        </p:txBody>
      </p:sp>
    </p:spTree>
    <p:extLst>
      <p:ext uri="{BB962C8B-B14F-4D97-AF65-F5344CB8AC3E}">
        <p14:creationId xmlns:p14="http://schemas.microsoft.com/office/powerpoint/2010/main" val="2660320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369" y="467360"/>
            <a:ext cx="10431887" cy="1233424"/>
          </a:xfrm>
        </p:spPr>
        <p:txBody>
          <a:bodyPr>
            <a:noAutofit/>
          </a:bodyPr>
          <a:lstStyle/>
          <a:p>
            <a:pPr algn="ctr"/>
            <a:r>
              <a:rPr lang="en-US" sz="6000" b="1" dirty="0">
                <a:solidFill>
                  <a:schemeClr val="accent1"/>
                </a:solidFill>
              </a:rPr>
              <a:t>Primary Care without Insurance</a:t>
            </a:r>
          </a:p>
        </p:txBody>
      </p:sp>
      <p:sp>
        <p:nvSpPr>
          <p:cNvPr id="3" name="Content Placeholder 2"/>
          <p:cNvSpPr>
            <a:spLocks noGrp="1"/>
          </p:cNvSpPr>
          <p:nvPr>
            <p:ph idx="1"/>
          </p:nvPr>
        </p:nvSpPr>
        <p:spPr>
          <a:xfrm>
            <a:off x="218363" y="1700784"/>
            <a:ext cx="11723427" cy="4891085"/>
          </a:xfrm>
        </p:spPr>
        <p:txBody>
          <a:bodyPr>
            <a:normAutofit lnSpcReduction="10000"/>
          </a:bodyPr>
          <a:lstStyle/>
          <a:p>
            <a:pPr algn="ctr"/>
            <a:r>
              <a:rPr lang="en-US" sz="3600" b="1" dirty="0"/>
              <a:t>No</a:t>
            </a:r>
            <a:r>
              <a:rPr lang="en-US" sz="3200" dirty="0"/>
              <a:t> copays</a:t>
            </a:r>
          </a:p>
          <a:p>
            <a:pPr algn="ctr"/>
            <a:r>
              <a:rPr lang="en-US" sz="3600" b="1" dirty="0"/>
              <a:t>No</a:t>
            </a:r>
            <a:r>
              <a:rPr lang="en-US" sz="3200" dirty="0"/>
              <a:t> coinsurance</a:t>
            </a:r>
          </a:p>
          <a:p>
            <a:pPr algn="ctr"/>
            <a:r>
              <a:rPr lang="en-US" sz="3500" b="1" dirty="0"/>
              <a:t>No</a:t>
            </a:r>
            <a:r>
              <a:rPr lang="en-US" sz="3000" dirty="0"/>
              <a:t> </a:t>
            </a:r>
            <a:r>
              <a:rPr lang="en-US" sz="3200" dirty="0"/>
              <a:t>deductibles</a:t>
            </a:r>
          </a:p>
          <a:p>
            <a:pPr algn="ctr"/>
            <a:r>
              <a:rPr lang="en-US" sz="3600" b="1" dirty="0"/>
              <a:t>No</a:t>
            </a:r>
            <a:r>
              <a:rPr lang="en-US" sz="3200" dirty="0"/>
              <a:t> pre-authorizations</a:t>
            </a:r>
          </a:p>
          <a:p>
            <a:pPr algn="ctr"/>
            <a:r>
              <a:rPr lang="en-US" sz="3600" b="1" dirty="0"/>
              <a:t>No</a:t>
            </a:r>
            <a:r>
              <a:rPr lang="en-US" sz="3200" dirty="0"/>
              <a:t> denials</a:t>
            </a:r>
          </a:p>
          <a:p>
            <a:pPr algn="ctr"/>
            <a:r>
              <a:rPr lang="en-US" sz="3600" b="1" dirty="0"/>
              <a:t>No</a:t>
            </a:r>
            <a:r>
              <a:rPr lang="en-US" sz="3200" dirty="0"/>
              <a:t> risk pooling/data mining</a:t>
            </a:r>
          </a:p>
          <a:p>
            <a:pPr algn="ctr"/>
            <a:r>
              <a:rPr lang="en-US" sz="3200" dirty="0"/>
              <a:t>Your medical information remains </a:t>
            </a:r>
            <a:r>
              <a:rPr lang="en-US" sz="3600" b="1" i="1" dirty="0"/>
              <a:t>PRIVATE</a:t>
            </a:r>
            <a:r>
              <a:rPr lang="en-US" sz="3200" dirty="0"/>
              <a:t> </a:t>
            </a:r>
          </a:p>
        </p:txBody>
      </p:sp>
    </p:spTree>
    <p:extLst>
      <p:ext uri="{BB962C8B-B14F-4D97-AF65-F5344CB8AC3E}">
        <p14:creationId xmlns:p14="http://schemas.microsoft.com/office/powerpoint/2010/main" val="87010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25" y="321972"/>
            <a:ext cx="10846191" cy="1788182"/>
          </a:xfrm>
        </p:spPr>
        <p:txBody>
          <a:bodyPr>
            <a:noAutofit/>
          </a:bodyPr>
          <a:lstStyle/>
          <a:p>
            <a:pPr algn="ctr"/>
            <a:r>
              <a:rPr lang="en-US" sz="5400" b="1" dirty="0">
                <a:solidFill>
                  <a:schemeClr val="accent1"/>
                </a:solidFill>
              </a:rPr>
              <a:t>Primary Care with 24/7 acute directly to your physician for acute issues</a:t>
            </a:r>
          </a:p>
        </p:txBody>
      </p:sp>
      <p:sp>
        <p:nvSpPr>
          <p:cNvPr id="3" name="Content Placeholder 2"/>
          <p:cNvSpPr>
            <a:spLocks noGrp="1"/>
          </p:cNvSpPr>
          <p:nvPr>
            <p:ph idx="1"/>
          </p:nvPr>
        </p:nvSpPr>
        <p:spPr>
          <a:xfrm>
            <a:off x="429295" y="2446986"/>
            <a:ext cx="11333409" cy="3837904"/>
          </a:xfrm>
        </p:spPr>
        <p:txBody>
          <a:bodyPr>
            <a:normAutofit/>
          </a:bodyPr>
          <a:lstStyle/>
          <a:p>
            <a:pPr algn="ctr"/>
            <a:r>
              <a:rPr lang="en-US" sz="4400" i="1" dirty="0"/>
              <a:t>No</a:t>
            </a:r>
            <a:r>
              <a:rPr lang="en-US" sz="4400" dirty="0"/>
              <a:t> answering service</a:t>
            </a:r>
          </a:p>
          <a:p>
            <a:pPr algn="ctr"/>
            <a:r>
              <a:rPr lang="en-US" sz="4400" dirty="0"/>
              <a:t>Have a </a:t>
            </a:r>
            <a:r>
              <a:rPr lang="en-US" sz="4400" i="1" dirty="0"/>
              <a:t>direct</a:t>
            </a:r>
            <a:r>
              <a:rPr lang="en-US" sz="4400" dirty="0"/>
              <a:t> phone number to your physician</a:t>
            </a:r>
          </a:p>
          <a:p>
            <a:pPr algn="ctr"/>
            <a:r>
              <a:rPr lang="en-US" sz="4400" dirty="0"/>
              <a:t>Call, email, text, Skype, Facetime</a:t>
            </a:r>
          </a:p>
          <a:p>
            <a:pPr algn="ctr"/>
            <a:r>
              <a:rPr lang="en-US" sz="4400" i="1" dirty="0"/>
              <a:t>Same day/next day </a:t>
            </a:r>
            <a:r>
              <a:rPr lang="en-US" sz="4400" dirty="0"/>
              <a:t>acute appointments </a:t>
            </a:r>
          </a:p>
        </p:txBody>
      </p:sp>
    </p:spTree>
    <p:extLst>
      <p:ext uri="{BB962C8B-B14F-4D97-AF65-F5344CB8AC3E}">
        <p14:creationId xmlns:p14="http://schemas.microsoft.com/office/powerpoint/2010/main" val="997203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614" y="566670"/>
            <a:ext cx="9640266" cy="2048513"/>
          </a:xfrm>
        </p:spPr>
        <p:txBody>
          <a:bodyPr>
            <a:noAutofit/>
          </a:bodyPr>
          <a:lstStyle/>
          <a:p>
            <a:pPr algn="ctr"/>
            <a:r>
              <a:rPr lang="en-US" sz="6600" b="1" dirty="0">
                <a:solidFill>
                  <a:schemeClr val="accent1"/>
                </a:solidFill>
              </a:rPr>
              <a:t>Primary care with unrestricted access</a:t>
            </a:r>
          </a:p>
        </p:txBody>
      </p:sp>
      <p:sp>
        <p:nvSpPr>
          <p:cNvPr id="3" name="Content Placeholder 2"/>
          <p:cNvSpPr>
            <a:spLocks noGrp="1"/>
          </p:cNvSpPr>
          <p:nvPr>
            <p:ph idx="1"/>
          </p:nvPr>
        </p:nvSpPr>
        <p:spPr>
          <a:xfrm>
            <a:off x="1341120" y="3229232"/>
            <a:ext cx="9509760" cy="2437882"/>
          </a:xfrm>
        </p:spPr>
        <p:txBody>
          <a:bodyPr>
            <a:normAutofit/>
          </a:bodyPr>
          <a:lstStyle/>
          <a:p>
            <a:pPr algn="ctr"/>
            <a:r>
              <a:rPr lang="en-US" sz="4400" dirty="0"/>
              <a:t>Come everyday if you want!!!</a:t>
            </a:r>
          </a:p>
          <a:p>
            <a:pPr algn="ctr"/>
            <a:r>
              <a:rPr lang="en-US" sz="4400" i="1" dirty="0"/>
              <a:t>Or</a:t>
            </a:r>
            <a:r>
              <a:rPr lang="en-US" sz="4400" dirty="0"/>
              <a:t> just come for your sinusitis and get back to home/work.</a:t>
            </a:r>
          </a:p>
        </p:txBody>
      </p:sp>
    </p:spTree>
    <p:extLst>
      <p:ext uri="{BB962C8B-B14F-4D97-AF65-F5344CB8AC3E}">
        <p14:creationId xmlns:p14="http://schemas.microsoft.com/office/powerpoint/2010/main" val="2805738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1" y="327547"/>
            <a:ext cx="11818962" cy="5759354"/>
          </a:xfrm>
        </p:spPr>
        <p:txBody>
          <a:bodyPr>
            <a:noAutofit/>
          </a:bodyPr>
          <a:lstStyle/>
          <a:p>
            <a:pPr algn="ctr"/>
            <a:r>
              <a:rPr lang="en-US" sz="10000" b="1" dirty="0">
                <a:solidFill>
                  <a:schemeClr val="accent1"/>
                </a:solidFill>
              </a:rPr>
              <a:t>Primary Care with extended visits to discuss </a:t>
            </a:r>
            <a:r>
              <a:rPr lang="en-US" sz="10000" b="1" i="1" dirty="0">
                <a:solidFill>
                  <a:schemeClr val="accent1"/>
                </a:solidFill>
              </a:rPr>
              <a:t>ALL</a:t>
            </a:r>
            <a:r>
              <a:rPr lang="en-US" sz="10000" b="1" dirty="0">
                <a:solidFill>
                  <a:schemeClr val="accent1"/>
                </a:solidFill>
              </a:rPr>
              <a:t> of your concerns</a:t>
            </a:r>
          </a:p>
        </p:txBody>
      </p:sp>
    </p:spTree>
    <p:extLst>
      <p:ext uri="{BB962C8B-B14F-4D97-AF65-F5344CB8AC3E}">
        <p14:creationId xmlns:p14="http://schemas.microsoft.com/office/powerpoint/2010/main" val="329558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265" y="253400"/>
            <a:ext cx="9509760" cy="717496"/>
          </a:xfrm>
        </p:spPr>
        <p:txBody>
          <a:bodyPr>
            <a:noAutofit/>
          </a:bodyPr>
          <a:lstStyle/>
          <a:p>
            <a:pPr algn="ctr"/>
            <a:r>
              <a:rPr lang="en-US" sz="5400" b="1" dirty="0">
                <a:solidFill>
                  <a:schemeClr val="accent1"/>
                </a:solidFill>
              </a:rPr>
              <a:t>Drastically discounted services</a:t>
            </a:r>
          </a:p>
        </p:txBody>
      </p:sp>
      <p:sp>
        <p:nvSpPr>
          <p:cNvPr id="3" name="Content Placeholder 2"/>
          <p:cNvSpPr>
            <a:spLocks noGrp="1"/>
          </p:cNvSpPr>
          <p:nvPr>
            <p:ph idx="1"/>
          </p:nvPr>
        </p:nvSpPr>
        <p:spPr>
          <a:xfrm>
            <a:off x="2145" y="1126902"/>
            <a:ext cx="12192000" cy="5731098"/>
          </a:xfrm>
        </p:spPr>
        <p:txBody>
          <a:bodyPr>
            <a:noAutofit/>
          </a:bodyPr>
          <a:lstStyle/>
          <a:p>
            <a:pPr algn="ctr"/>
            <a:r>
              <a:rPr lang="en-US" sz="4800" i="1" dirty="0"/>
              <a:t>Wholesale</a:t>
            </a:r>
            <a:r>
              <a:rPr lang="en-US" sz="4800" dirty="0"/>
              <a:t> meds, labs and radiology</a:t>
            </a:r>
          </a:p>
          <a:p>
            <a:pPr algn="ctr"/>
            <a:r>
              <a:rPr lang="en-US" sz="4800" dirty="0"/>
              <a:t>Apply </a:t>
            </a:r>
            <a:r>
              <a:rPr lang="en-US" sz="4800" i="1" dirty="0"/>
              <a:t>anything</a:t>
            </a:r>
            <a:r>
              <a:rPr lang="en-US" sz="4800" dirty="0"/>
              <a:t> ordered to HSA, HRA, FSA</a:t>
            </a:r>
          </a:p>
          <a:p>
            <a:pPr algn="ctr"/>
            <a:r>
              <a:rPr lang="en-US" sz="4800" dirty="0"/>
              <a:t>Apply </a:t>
            </a:r>
            <a:r>
              <a:rPr lang="en-US" sz="4800" i="1" dirty="0"/>
              <a:t>anything</a:t>
            </a:r>
            <a:r>
              <a:rPr lang="en-US" sz="4800" dirty="0"/>
              <a:t> ordered to deductible (out of network and information will no longer be private)</a:t>
            </a:r>
          </a:p>
          <a:p>
            <a:pPr algn="ctr"/>
            <a:r>
              <a:rPr lang="en-US" sz="4800" i="1" dirty="0"/>
              <a:t>Any</a:t>
            </a:r>
            <a:r>
              <a:rPr lang="en-US" sz="4800" dirty="0"/>
              <a:t> orders can still be put through insurance   </a:t>
            </a:r>
          </a:p>
          <a:p>
            <a:pPr marL="45720" indent="0" algn="ctr">
              <a:buNone/>
            </a:pPr>
            <a:r>
              <a:rPr lang="en-US" sz="2800" dirty="0">
                <a:solidFill>
                  <a:srgbClr val="B6E7E8"/>
                </a:solidFill>
              </a:rPr>
              <a:t>(Monthly fee </a:t>
            </a:r>
            <a:r>
              <a:rPr lang="en-US" sz="2800" i="1" dirty="0">
                <a:solidFill>
                  <a:srgbClr val="B6E7E8"/>
                </a:solidFill>
              </a:rPr>
              <a:t>cheaper</a:t>
            </a:r>
            <a:r>
              <a:rPr lang="en-US" sz="2800" dirty="0">
                <a:solidFill>
                  <a:srgbClr val="B6E7E8"/>
                </a:solidFill>
              </a:rPr>
              <a:t> than most cell phone bills)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3136" y="5758176"/>
            <a:ext cx="826144" cy="82614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26780" y="5758176"/>
            <a:ext cx="826144" cy="826144"/>
          </a:xfrm>
          <a:prstGeom prst="rect">
            <a:avLst/>
          </a:prstGeom>
        </p:spPr>
      </p:pic>
    </p:spTree>
    <p:extLst>
      <p:ext uri="{BB962C8B-B14F-4D97-AF65-F5344CB8AC3E}">
        <p14:creationId xmlns:p14="http://schemas.microsoft.com/office/powerpoint/2010/main" val="90435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500"/>
                            </p:stCondLst>
                            <p:childTnLst>
                              <p:par>
                                <p:cTn id="29" presetID="26"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80">
                                          <p:stCondLst>
                                            <p:cond delay="0"/>
                                          </p:stCondLst>
                                        </p:cTn>
                                        <p:tgtEl>
                                          <p:spTgt spid="5"/>
                                        </p:tgtEl>
                                      </p:cBhvr>
                                    </p:animEffect>
                                    <p:anim calcmode="lin" valueType="num">
                                      <p:cBhvr>
                                        <p:cTn id="3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7" dur="26">
                                          <p:stCondLst>
                                            <p:cond delay="650"/>
                                          </p:stCondLst>
                                        </p:cTn>
                                        <p:tgtEl>
                                          <p:spTgt spid="5"/>
                                        </p:tgtEl>
                                      </p:cBhvr>
                                      <p:to x="100000" y="60000"/>
                                    </p:animScale>
                                    <p:animScale>
                                      <p:cBhvr>
                                        <p:cTn id="38" dur="166" decel="50000">
                                          <p:stCondLst>
                                            <p:cond delay="676"/>
                                          </p:stCondLst>
                                        </p:cTn>
                                        <p:tgtEl>
                                          <p:spTgt spid="5"/>
                                        </p:tgtEl>
                                      </p:cBhvr>
                                      <p:to x="100000" y="100000"/>
                                    </p:animScale>
                                    <p:animScale>
                                      <p:cBhvr>
                                        <p:cTn id="39" dur="26">
                                          <p:stCondLst>
                                            <p:cond delay="1312"/>
                                          </p:stCondLst>
                                        </p:cTn>
                                        <p:tgtEl>
                                          <p:spTgt spid="5"/>
                                        </p:tgtEl>
                                      </p:cBhvr>
                                      <p:to x="100000" y="80000"/>
                                    </p:animScale>
                                    <p:animScale>
                                      <p:cBhvr>
                                        <p:cTn id="40" dur="166" decel="50000">
                                          <p:stCondLst>
                                            <p:cond delay="1338"/>
                                          </p:stCondLst>
                                        </p:cTn>
                                        <p:tgtEl>
                                          <p:spTgt spid="5"/>
                                        </p:tgtEl>
                                      </p:cBhvr>
                                      <p:to x="100000" y="100000"/>
                                    </p:animScale>
                                    <p:animScale>
                                      <p:cBhvr>
                                        <p:cTn id="41" dur="26">
                                          <p:stCondLst>
                                            <p:cond delay="1642"/>
                                          </p:stCondLst>
                                        </p:cTn>
                                        <p:tgtEl>
                                          <p:spTgt spid="5"/>
                                        </p:tgtEl>
                                      </p:cBhvr>
                                      <p:to x="100000" y="90000"/>
                                    </p:animScale>
                                    <p:animScale>
                                      <p:cBhvr>
                                        <p:cTn id="42" dur="166" decel="50000">
                                          <p:stCondLst>
                                            <p:cond delay="1668"/>
                                          </p:stCondLst>
                                        </p:cTn>
                                        <p:tgtEl>
                                          <p:spTgt spid="5"/>
                                        </p:tgtEl>
                                      </p:cBhvr>
                                      <p:to x="100000" y="100000"/>
                                    </p:animScale>
                                    <p:animScale>
                                      <p:cBhvr>
                                        <p:cTn id="43" dur="26">
                                          <p:stCondLst>
                                            <p:cond delay="1808"/>
                                          </p:stCondLst>
                                        </p:cTn>
                                        <p:tgtEl>
                                          <p:spTgt spid="5"/>
                                        </p:tgtEl>
                                      </p:cBhvr>
                                      <p:to x="100000" y="95000"/>
                                    </p:animScale>
                                    <p:animScale>
                                      <p:cBhvr>
                                        <p:cTn id="44" dur="166" decel="50000">
                                          <p:stCondLst>
                                            <p:cond delay="1834"/>
                                          </p:stCondLst>
                                        </p:cTn>
                                        <p:tgtEl>
                                          <p:spTgt spid="5"/>
                                        </p:tgtEl>
                                      </p:cBhvr>
                                      <p:to x="100000" y="100000"/>
                                    </p:animScale>
                                  </p:childTnLst>
                                </p:cTn>
                              </p:par>
                              <p:par>
                                <p:cTn id="45" presetID="26" presetClass="entr" presetSubtype="0"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down)">
                                      <p:cBhvr>
                                        <p:cTn id="47" dur="580">
                                          <p:stCondLst>
                                            <p:cond delay="0"/>
                                          </p:stCondLst>
                                        </p:cTn>
                                        <p:tgtEl>
                                          <p:spTgt spid="6"/>
                                        </p:tgtEl>
                                      </p:cBhvr>
                                    </p:animEffect>
                                    <p:anim calcmode="lin" valueType="num">
                                      <p:cBhvr>
                                        <p:cTn id="4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3" dur="26">
                                          <p:stCondLst>
                                            <p:cond delay="650"/>
                                          </p:stCondLst>
                                        </p:cTn>
                                        <p:tgtEl>
                                          <p:spTgt spid="6"/>
                                        </p:tgtEl>
                                      </p:cBhvr>
                                      <p:to x="100000" y="60000"/>
                                    </p:animScale>
                                    <p:animScale>
                                      <p:cBhvr>
                                        <p:cTn id="54" dur="166" decel="50000">
                                          <p:stCondLst>
                                            <p:cond delay="676"/>
                                          </p:stCondLst>
                                        </p:cTn>
                                        <p:tgtEl>
                                          <p:spTgt spid="6"/>
                                        </p:tgtEl>
                                      </p:cBhvr>
                                      <p:to x="100000" y="100000"/>
                                    </p:animScale>
                                    <p:animScale>
                                      <p:cBhvr>
                                        <p:cTn id="55" dur="26">
                                          <p:stCondLst>
                                            <p:cond delay="1312"/>
                                          </p:stCondLst>
                                        </p:cTn>
                                        <p:tgtEl>
                                          <p:spTgt spid="6"/>
                                        </p:tgtEl>
                                      </p:cBhvr>
                                      <p:to x="100000" y="80000"/>
                                    </p:animScale>
                                    <p:animScale>
                                      <p:cBhvr>
                                        <p:cTn id="56" dur="166" decel="50000">
                                          <p:stCondLst>
                                            <p:cond delay="1338"/>
                                          </p:stCondLst>
                                        </p:cTn>
                                        <p:tgtEl>
                                          <p:spTgt spid="6"/>
                                        </p:tgtEl>
                                      </p:cBhvr>
                                      <p:to x="100000" y="100000"/>
                                    </p:animScale>
                                    <p:animScale>
                                      <p:cBhvr>
                                        <p:cTn id="57" dur="26">
                                          <p:stCondLst>
                                            <p:cond delay="1642"/>
                                          </p:stCondLst>
                                        </p:cTn>
                                        <p:tgtEl>
                                          <p:spTgt spid="6"/>
                                        </p:tgtEl>
                                      </p:cBhvr>
                                      <p:to x="100000" y="90000"/>
                                    </p:animScale>
                                    <p:animScale>
                                      <p:cBhvr>
                                        <p:cTn id="58" dur="166" decel="50000">
                                          <p:stCondLst>
                                            <p:cond delay="1668"/>
                                          </p:stCondLst>
                                        </p:cTn>
                                        <p:tgtEl>
                                          <p:spTgt spid="6"/>
                                        </p:tgtEl>
                                      </p:cBhvr>
                                      <p:to x="100000" y="100000"/>
                                    </p:animScale>
                                    <p:animScale>
                                      <p:cBhvr>
                                        <p:cTn id="59" dur="26">
                                          <p:stCondLst>
                                            <p:cond delay="1808"/>
                                          </p:stCondLst>
                                        </p:cTn>
                                        <p:tgtEl>
                                          <p:spTgt spid="6"/>
                                        </p:tgtEl>
                                      </p:cBhvr>
                                      <p:to x="100000" y="95000"/>
                                    </p:animScale>
                                    <p:animScale>
                                      <p:cBhvr>
                                        <p:cTn id="6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8941" y="206063"/>
            <a:ext cx="11616744" cy="1045454"/>
          </a:xfrm>
        </p:spPr>
        <p:txBody>
          <a:bodyPr>
            <a:noAutofit/>
          </a:bodyPr>
          <a:lstStyle/>
          <a:p>
            <a:pPr algn="ctr"/>
            <a:r>
              <a:rPr lang="en-US" sz="5000" b="1" dirty="0">
                <a:solidFill>
                  <a:schemeClr val="accent1"/>
                </a:solidFill>
              </a:rPr>
              <a:t>Routine services in office </a:t>
            </a:r>
            <a:r>
              <a:rPr lang="en-US" sz="5000" b="1" i="1" dirty="0">
                <a:solidFill>
                  <a:schemeClr val="accent1"/>
                </a:solidFill>
              </a:rPr>
              <a:t>free</a:t>
            </a:r>
            <a:r>
              <a:rPr lang="en-US" sz="5000" b="1" dirty="0">
                <a:solidFill>
                  <a:schemeClr val="accent1"/>
                </a:solidFill>
              </a:rPr>
              <a:t> and included</a:t>
            </a:r>
          </a:p>
        </p:txBody>
      </p:sp>
      <p:sp>
        <p:nvSpPr>
          <p:cNvPr id="3" name="Content Placeholder 2"/>
          <p:cNvSpPr>
            <a:spLocks noGrp="1"/>
          </p:cNvSpPr>
          <p:nvPr>
            <p:ph idx="1"/>
          </p:nvPr>
        </p:nvSpPr>
        <p:spPr>
          <a:xfrm>
            <a:off x="373488" y="1506830"/>
            <a:ext cx="4687910" cy="4919728"/>
          </a:xfrm>
        </p:spPr>
        <p:txBody>
          <a:bodyPr>
            <a:normAutofit lnSpcReduction="10000"/>
          </a:bodyPr>
          <a:lstStyle/>
          <a:p>
            <a:r>
              <a:rPr lang="en-US" sz="4000" dirty="0"/>
              <a:t>EKG</a:t>
            </a:r>
          </a:p>
          <a:p>
            <a:r>
              <a:rPr lang="en-US" sz="4000" dirty="0"/>
              <a:t>Nebulizer treatments</a:t>
            </a:r>
          </a:p>
          <a:p>
            <a:r>
              <a:rPr lang="en-US" sz="4000" dirty="0"/>
              <a:t>Peak flows</a:t>
            </a:r>
          </a:p>
          <a:p>
            <a:r>
              <a:rPr lang="en-US" sz="4000" dirty="0"/>
              <a:t>Spirometry</a:t>
            </a:r>
          </a:p>
          <a:p>
            <a:r>
              <a:rPr lang="en-US" sz="4000" dirty="0"/>
              <a:t>Cautery</a:t>
            </a:r>
          </a:p>
          <a:p>
            <a:r>
              <a:rPr lang="en-US" sz="4000" dirty="0"/>
              <a:t>Joint injection</a:t>
            </a:r>
          </a:p>
          <a:p>
            <a:endParaRPr lang="en-US" dirty="0"/>
          </a:p>
        </p:txBody>
      </p:sp>
      <p:sp>
        <p:nvSpPr>
          <p:cNvPr id="5" name="TextBox 4"/>
          <p:cNvSpPr txBox="1"/>
          <p:nvPr/>
        </p:nvSpPr>
        <p:spPr>
          <a:xfrm>
            <a:off x="6078828" y="2034861"/>
            <a:ext cx="4803820" cy="3994717"/>
          </a:xfrm>
          <a:prstGeom prst="rect">
            <a:avLst/>
          </a:prstGeom>
          <a:noFill/>
        </p:spPr>
        <p:txBody>
          <a:bodyPr wrap="square" rtlCol="0">
            <a:spAutoFit/>
          </a:bodyPr>
          <a:lstStyle/>
          <a:p>
            <a:endParaRPr lang="en-US" dirty="0"/>
          </a:p>
        </p:txBody>
      </p:sp>
      <p:sp>
        <p:nvSpPr>
          <p:cNvPr id="6" name="Content Placeholder 2"/>
          <p:cNvSpPr txBox="1">
            <a:spLocks/>
          </p:cNvSpPr>
          <p:nvPr/>
        </p:nvSpPr>
        <p:spPr>
          <a:xfrm>
            <a:off x="4765183" y="1506830"/>
            <a:ext cx="7263685" cy="4919728"/>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r>
              <a:rPr lang="en-US" sz="4300" dirty="0"/>
              <a:t>Trigger point injections</a:t>
            </a:r>
          </a:p>
          <a:p>
            <a:r>
              <a:rPr lang="en-US" sz="4300" dirty="0"/>
              <a:t>Simple lesion removal</a:t>
            </a:r>
          </a:p>
          <a:p>
            <a:r>
              <a:rPr lang="en-US" sz="4300" dirty="0"/>
              <a:t>Incision and drainage of abscesses</a:t>
            </a:r>
          </a:p>
          <a:p>
            <a:r>
              <a:rPr lang="en-US" sz="4300" dirty="0"/>
              <a:t>Foreign body removal</a:t>
            </a:r>
          </a:p>
          <a:p>
            <a:r>
              <a:rPr lang="en-US" sz="4300" dirty="0"/>
              <a:t>Ear irrigation</a:t>
            </a:r>
          </a:p>
          <a:p>
            <a:endParaRPr lang="en-US" dirty="0"/>
          </a:p>
        </p:txBody>
      </p:sp>
      <p:sp>
        <p:nvSpPr>
          <p:cNvPr id="2" name="TextBox 1"/>
          <p:cNvSpPr txBox="1"/>
          <p:nvPr/>
        </p:nvSpPr>
        <p:spPr>
          <a:xfrm>
            <a:off x="8900455" y="5886678"/>
            <a:ext cx="3128413" cy="646331"/>
          </a:xfrm>
          <a:prstGeom prst="rect">
            <a:avLst/>
          </a:prstGeom>
          <a:noFill/>
        </p:spPr>
        <p:txBody>
          <a:bodyPr wrap="square" rtlCol="0">
            <a:spAutoFit/>
          </a:bodyPr>
          <a:lstStyle/>
          <a:p>
            <a:r>
              <a:rPr lang="en-US" sz="3600" dirty="0"/>
              <a:t>And More…</a:t>
            </a:r>
          </a:p>
        </p:txBody>
      </p:sp>
      <p:sp>
        <p:nvSpPr>
          <p:cNvPr id="7" name="TextBox 6"/>
          <p:cNvSpPr txBox="1"/>
          <p:nvPr/>
        </p:nvSpPr>
        <p:spPr>
          <a:xfrm>
            <a:off x="971201" y="6158651"/>
            <a:ext cx="7509537" cy="523220"/>
          </a:xfrm>
          <a:prstGeom prst="rect">
            <a:avLst/>
          </a:prstGeom>
          <a:noFill/>
        </p:spPr>
        <p:txBody>
          <a:bodyPr wrap="square" rtlCol="0">
            <a:spAutoFit/>
          </a:bodyPr>
          <a:lstStyle/>
          <a:p>
            <a:r>
              <a:rPr lang="en-US" sz="2800" dirty="0" err="1">
                <a:solidFill>
                  <a:srgbClr val="C2EBEC"/>
                </a:solidFill>
              </a:rPr>
              <a:t>Vibraderm</a:t>
            </a:r>
            <a:r>
              <a:rPr lang="en-US" sz="2800" dirty="0">
                <a:solidFill>
                  <a:srgbClr val="C2EBEC"/>
                </a:solidFill>
              </a:rPr>
              <a:t> is only $10 per treatment for members! </a:t>
            </a:r>
          </a:p>
        </p:txBody>
      </p:sp>
    </p:spTree>
    <p:extLst>
      <p:ext uri="{BB962C8B-B14F-4D97-AF65-F5344CB8AC3E}">
        <p14:creationId xmlns:p14="http://schemas.microsoft.com/office/powerpoint/2010/main" val="229885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fade">
                                      <p:cBhvr>
                                        <p:cTn id="47" dur="500"/>
                                        <p:tgtEl>
                                          <p:spTgt spid="6">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fade">
                                      <p:cBhvr>
                                        <p:cTn id="52" dur="5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fade">
                                      <p:cBhvr>
                                        <p:cTn id="57" dur="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6">
                                            <p:txEl>
                                              <p:pRg st="4" end="4"/>
                                            </p:txEl>
                                          </p:spTgt>
                                        </p:tgtEl>
                                        <p:attrNameLst>
                                          <p:attrName>style.visibility</p:attrName>
                                        </p:attrNameLst>
                                      </p:cBhvr>
                                      <p:to>
                                        <p:strVal val="visible"/>
                                      </p:to>
                                    </p:set>
                                    <p:animEffect transition="in" filter="fade">
                                      <p:cBhvr>
                                        <p:cTn id="62" dur="500"/>
                                        <p:tgtEl>
                                          <p:spTgt spid="6">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fade">
                                      <p:cBhvr>
                                        <p:cTn id="67" dur="500"/>
                                        <p:tgtEl>
                                          <p:spTgt spid="7"/>
                                        </p:tgtEl>
                                      </p:cBhvr>
                                    </p:animEffect>
                                  </p:childTnLst>
                                </p:cTn>
                              </p:par>
                              <p:par>
                                <p:cTn id="68" presetID="2" presetClass="entr" presetSubtype="4" fill="hold" grpId="0" nodeType="withEffect">
                                  <p:stCondLst>
                                    <p:cond delay="0"/>
                                  </p:stCondLst>
                                  <p:childTnLst>
                                    <p:set>
                                      <p:cBhvr>
                                        <p:cTn id="69" dur="1" fill="hold">
                                          <p:stCondLst>
                                            <p:cond delay="0"/>
                                          </p:stCondLst>
                                        </p:cTn>
                                        <p:tgtEl>
                                          <p:spTgt spid="2"/>
                                        </p:tgtEl>
                                        <p:attrNameLst>
                                          <p:attrName>style.visibility</p:attrName>
                                        </p:attrNameLst>
                                      </p:cBhvr>
                                      <p:to>
                                        <p:strVal val="visible"/>
                                      </p:to>
                                    </p:set>
                                    <p:anim calcmode="lin" valueType="num">
                                      <p:cBhvr additive="base">
                                        <p:cTn id="70" dur="500" fill="hold"/>
                                        <p:tgtEl>
                                          <p:spTgt spid="2"/>
                                        </p:tgtEl>
                                        <p:attrNameLst>
                                          <p:attrName>ppt_x</p:attrName>
                                        </p:attrNameLst>
                                      </p:cBhvr>
                                      <p:tavLst>
                                        <p:tav tm="0">
                                          <p:val>
                                            <p:strVal val="#ppt_x"/>
                                          </p:val>
                                        </p:tav>
                                        <p:tav tm="100000">
                                          <p:val>
                                            <p:strVal val="#ppt_x"/>
                                          </p:val>
                                        </p:tav>
                                      </p:tavLst>
                                    </p:anim>
                                    <p:anim calcmode="lin" valueType="num">
                                      <p:cBhvr additive="base">
                                        <p:cTn id="7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2"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579" y="203749"/>
            <a:ext cx="10689465" cy="1233424"/>
          </a:xfrm>
        </p:spPr>
        <p:txBody>
          <a:bodyPr>
            <a:noAutofit/>
          </a:bodyPr>
          <a:lstStyle/>
          <a:p>
            <a:pPr algn="ctr"/>
            <a:r>
              <a:rPr lang="en-US" sz="5400" b="1" dirty="0">
                <a:solidFill>
                  <a:schemeClr val="accent1"/>
                </a:solidFill>
              </a:rPr>
              <a:t>How much is this going to cost me?</a:t>
            </a:r>
          </a:p>
        </p:txBody>
      </p:sp>
      <p:sp>
        <p:nvSpPr>
          <p:cNvPr id="3" name="Content Placeholder 2"/>
          <p:cNvSpPr>
            <a:spLocks noGrp="1"/>
          </p:cNvSpPr>
          <p:nvPr>
            <p:ph idx="1"/>
          </p:nvPr>
        </p:nvSpPr>
        <p:spPr/>
        <p:txBody>
          <a:bodyPr>
            <a:normAutofit lnSpcReduction="10000"/>
          </a:bodyPr>
          <a:lstStyle/>
          <a:p>
            <a:pPr algn="ctr"/>
            <a:r>
              <a:rPr lang="en-US" sz="3200" i="1" dirty="0"/>
              <a:t>Monthly Fees</a:t>
            </a:r>
          </a:p>
          <a:p>
            <a:pPr algn="ctr"/>
            <a:r>
              <a:rPr lang="en-US" sz="3200" dirty="0">
                <a:solidFill>
                  <a:srgbClr val="FF0000"/>
                </a:solidFill>
              </a:rPr>
              <a:t>0-19</a:t>
            </a:r>
            <a:r>
              <a:rPr lang="en-US" sz="3200" dirty="0"/>
              <a:t> = $10.00 with an adult enrolled otherwise $25.00</a:t>
            </a:r>
          </a:p>
          <a:p>
            <a:pPr algn="ctr"/>
            <a:r>
              <a:rPr lang="en-US" sz="3200" dirty="0">
                <a:solidFill>
                  <a:srgbClr val="FF0000"/>
                </a:solidFill>
              </a:rPr>
              <a:t>20-44</a:t>
            </a:r>
            <a:r>
              <a:rPr lang="en-US" sz="3200" dirty="0"/>
              <a:t> = $50.00</a:t>
            </a:r>
          </a:p>
          <a:p>
            <a:pPr algn="ctr"/>
            <a:r>
              <a:rPr lang="en-US" sz="3200" dirty="0">
                <a:solidFill>
                  <a:srgbClr val="FF0000"/>
                </a:solidFill>
              </a:rPr>
              <a:t>45-64</a:t>
            </a:r>
            <a:r>
              <a:rPr lang="en-US" sz="3200" dirty="0"/>
              <a:t> = $75.00</a:t>
            </a:r>
          </a:p>
          <a:p>
            <a:pPr algn="ctr"/>
            <a:r>
              <a:rPr lang="en-US" sz="3200" dirty="0">
                <a:solidFill>
                  <a:srgbClr val="FF0000"/>
                </a:solidFill>
              </a:rPr>
              <a:t>65 +</a:t>
            </a:r>
            <a:r>
              <a:rPr lang="en-US" sz="3200" dirty="0"/>
              <a:t> = $100.00</a:t>
            </a:r>
          </a:p>
          <a:p>
            <a:pPr algn="ctr"/>
            <a:r>
              <a:rPr lang="en-US" sz="3200" dirty="0"/>
              <a:t>Once a lifetime $50.00 sign up fee waived for existing patients who sign up by </a:t>
            </a:r>
            <a:r>
              <a:rPr lang="en-US" sz="3200" b="1" dirty="0"/>
              <a:t>December 15, 2015</a:t>
            </a:r>
          </a:p>
        </p:txBody>
      </p:sp>
    </p:spTree>
    <p:extLst>
      <p:ext uri="{BB962C8B-B14F-4D97-AF65-F5344CB8AC3E}">
        <p14:creationId xmlns:p14="http://schemas.microsoft.com/office/powerpoint/2010/main" val="2116886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2070340"/>
          </a:xfrm>
        </p:spPr>
        <p:txBody>
          <a:bodyPr>
            <a:noAutofit/>
          </a:bodyPr>
          <a:lstStyle/>
          <a:p>
            <a:pPr algn="ctr"/>
            <a:r>
              <a:rPr lang="en-US" sz="5400" b="1" dirty="0">
                <a:solidFill>
                  <a:srgbClr val="57C6C9"/>
                </a:solidFill>
              </a:rPr>
              <a:t>WHY ARE YOU DOING THIS DR. CORBA? </a:t>
            </a:r>
          </a:p>
        </p:txBody>
      </p:sp>
      <p:sp>
        <p:nvSpPr>
          <p:cNvPr id="3" name="Content Placeholder 2"/>
          <p:cNvSpPr>
            <a:spLocks noGrp="1"/>
          </p:cNvSpPr>
          <p:nvPr>
            <p:ph idx="1"/>
          </p:nvPr>
        </p:nvSpPr>
        <p:spPr>
          <a:xfrm>
            <a:off x="0" y="2973735"/>
            <a:ext cx="12192000" cy="5578565"/>
          </a:xfrm>
        </p:spPr>
        <p:txBody>
          <a:bodyPr>
            <a:noAutofit/>
          </a:bodyPr>
          <a:lstStyle/>
          <a:p>
            <a:pPr algn="ctr"/>
            <a:r>
              <a:rPr lang="en-US" sz="4800" b="1" u="sng" dirty="0"/>
              <a:t>PRIMARY</a:t>
            </a:r>
            <a:r>
              <a:rPr lang="en-US" sz="4800" b="1" dirty="0"/>
              <a:t> </a:t>
            </a:r>
            <a:r>
              <a:rPr lang="en-US" sz="4800" dirty="0"/>
              <a:t>= </a:t>
            </a:r>
            <a:r>
              <a:rPr lang="en-US" sz="4800" i="1" dirty="0"/>
              <a:t>first</a:t>
            </a:r>
            <a:r>
              <a:rPr lang="en-US" sz="4800" dirty="0"/>
              <a:t>     </a:t>
            </a:r>
            <a:r>
              <a:rPr lang="en-US" sz="4800" b="1" u="sng" dirty="0"/>
              <a:t>CARE</a:t>
            </a:r>
            <a:r>
              <a:rPr lang="en-US" sz="4800" b="1" dirty="0"/>
              <a:t> </a:t>
            </a:r>
            <a:r>
              <a:rPr lang="en-US" sz="4800" dirty="0"/>
              <a:t>= </a:t>
            </a:r>
            <a:r>
              <a:rPr lang="en-US" sz="4800" i="1" dirty="0"/>
              <a:t>providing attention</a:t>
            </a:r>
            <a:r>
              <a:rPr lang="en-US" sz="4800" dirty="0"/>
              <a:t>   </a:t>
            </a:r>
            <a:r>
              <a:rPr lang="en-US" sz="4800" b="1" u="sng" dirty="0"/>
              <a:t>PHYSICIAN</a:t>
            </a:r>
            <a:r>
              <a:rPr lang="en-US" sz="4800" b="1" dirty="0"/>
              <a:t> </a:t>
            </a:r>
            <a:r>
              <a:rPr lang="en-US" sz="4800" dirty="0"/>
              <a:t>= </a:t>
            </a:r>
            <a:r>
              <a:rPr lang="en-US" sz="4800" i="1" dirty="0"/>
              <a:t>doctor</a:t>
            </a:r>
          </a:p>
        </p:txBody>
      </p:sp>
    </p:spTree>
    <p:extLst>
      <p:ext uri="{BB962C8B-B14F-4D97-AF65-F5344CB8AC3E}">
        <p14:creationId xmlns:p14="http://schemas.microsoft.com/office/powerpoint/2010/main" val="3734042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10289" y="2198094"/>
            <a:ext cx="5481711" cy="4354534"/>
          </a:xfrm>
          <a:prstGeom prst="rect">
            <a:avLst/>
          </a:prstGeom>
        </p:spPr>
      </p:pic>
      <p:sp>
        <p:nvSpPr>
          <p:cNvPr id="2" name="Title 1"/>
          <p:cNvSpPr>
            <a:spLocks noGrp="1"/>
          </p:cNvSpPr>
          <p:nvPr>
            <p:ph type="title"/>
          </p:nvPr>
        </p:nvSpPr>
        <p:spPr>
          <a:xfrm>
            <a:off x="146767" y="226579"/>
            <a:ext cx="6873011" cy="1967981"/>
          </a:xfrm>
        </p:spPr>
        <p:txBody>
          <a:bodyPr>
            <a:noAutofit/>
          </a:bodyPr>
          <a:lstStyle/>
          <a:p>
            <a:pPr algn="ctr"/>
            <a:r>
              <a:rPr lang="en-US" sz="9600" b="1" dirty="0">
                <a:solidFill>
                  <a:schemeClr val="accent1"/>
                </a:solidFill>
              </a:rPr>
              <a:t>Example # 1</a:t>
            </a:r>
            <a:endParaRPr lang="en-US" sz="8800" b="1" dirty="0">
              <a:solidFill>
                <a:schemeClr val="accent1"/>
              </a:solidFill>
            </a:endParaRPr>
          </a:p>
        </p:txBody>
      </p:sp>
      <p:sp>
        <p:nvSpPr>
          <p:cNvPr id="3" name="TextBox 2"/>
          <p:cNvSpPr txBox="1"/>
          <p:nvPr/>
        </p:nvSpPr>
        <p:spPr>
          <a:xfrm>
            <a:off x="633045" y="2391508"/>
            <a:ext cx="5922499" cy="4154984"/>
          </a:xfrm>
          <a:prstGeom prst="rect">
            <a:avLst/>
          </a:prstGeom>
          <a:noFill/>
        </p:spPr>
        <p:txBody>
          <a:bodyPr wrap="square" rtlCol="0">
            <a:spAutoFit/>
          </a:bodyPr>
          <a:lstStyle/>
          <a:p>
            <a:pPr defTabSz="931774">
              <a:defRPr/>
            </a:pPr>
            <a:r>
              <a:rPr lang="en-US" sz="2400" b="1" dirty="0"/>
              <a:t>Mom calls at 5pm with 7 year old daughter who comes home from school with an extensive rash on her arms and neck.  It is itchy and red.  There is no fever or other significant symptoms when triaged.  The mom is offered an appointment but is unable to get into office (office is open to 7pm) due to traffic and her older sons’ after school activity schedule.  Dr. asks mom to text/email a photo of the rash.  Dr. diagnoses rash as poison ivy.  3 things can happen next:    </a:t>
            </a:r>
          </a:p>
        </p:txBody>
      </p:sp>
    </p:spTree>
    <p:extLst>
      <p:ext uri="{BB962C8B-B14F-4D97-AF65-F5344CB8AC3E}">
        <p14:creationId xmlns:p14="http://schemas.microsoft.com/office/powerpoint/2010/main" val="2458549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78" y="136478"/>
            <a:ext cx="11887200" cy="1323832"/>
          </a:xfrm>
        </p:spPr>
        <p:txBody>
          <a:bodyPr>
            <a:normAutofit/>
          </a:bodyPr>
          <a:lstStyle/>
          <a:p>
            <a:pPr algn="ctr"/>
            <a:r>
              <a:rPr lang="en-US" sz="6600" b="1" dirty="0">
                <a:solidFill>
                  <a:schemeClr val="accent1"/>
                </a:solidFill>
              </a:rPr>
              <a:t>3 THINGS CAN HAPPEN</a:t>
            </a:r>
            <a:endParaRPr lang="en-US" sz="6600" dirty="0">
              <a:solidFill>
                <a:srgbClr val="57C6C9"/>
              </a:solidFill>
            </a:endParaRPr>
          </a:p>
        </p:txBody>
      </p:sp>
      <p:sp>
        <p:nvSpPr>
          <p:cNvPr id="3" name="Subtitle 2"/>
          <p:cNvSpPr>
            <a:spLocks noGrp="1"/>
          </p:cNvSpPr>
          <p:nvPr>
            <p:ph idx="1"/>
          </p:nvPr>
        </p:nvSpPr>
        <p:spPr>
          <a:xfrm>
            <a:off x="0" y="1774209"/>
            <a:ext cx="12192000" cy="4817660"/>
          </a:xfrm>
        </p:spPr>
        <p:txBody>
          <a:bodyPr>
            <a:normAutofit lnSpcReduction="10000"/>
          </a:bodyPr>
          <a:lstStyle/>
          <a:p>
            <a:pPr marL="45720" indent="0" algn="l">
              <a:spcBef>
                <a:spcPts val="0"/>
              </a:spcBef>
              <a:buNone/>
            </a:pPr>
            <a:r>
              <a:rPr lang="en-US" sz="2800" dirty="0"/>
              <a:t>1.</a:t>
            </a:r>
            <a:r>
              <a:rPr lang="en-US" sz="3200" dirty="0"/>
              <a:t> 	Email Rx to pharmacy (because patients can still put an Rx through 	insurance) at $15 copay per prescription. </a:t>
            </a:r>
          </a:p>
          <a:p>
            <a:pPr marL="45720" indent="0" algn="l">
              <a:spcBef>
                <a:spcPts val="0"/>
              </a:spcBef>
              <a:buNone/>
            </a:pPr>
            <a:endParaRPr lang="en-US" sz="2800" dirty="0"/>
          </a:p>
          <a:p>
            <a:pPr marL="45720" indent="0" algn="l">
              <a:spcBef>
                <a:spcPts val="0"/>
              </a:spcBef>
              <a:buNone/>
            </a:pPr>
            <a:r>
              <a:rPr lang="en-US" sz="2800" dirty="0"/>
              <a:t>2.</a:t>
            </a:r>
            <a:r>
              <a:rPr lang="en-US" sz="3200" dirty="0"/>
              <a:t> 	OTC meds for the night  </a:t>
            </a:r>
          </a:p>
          <a:p>
            <a:pPr marL="45720" indent="0" algn="l">
              <a:spcBef>
                <a:spcPts val="0"/>
              </a:spcBef>
              <a:buNone/>
            </a:pPr>
            <a:r>
              <a:rPr lang="en-US" sz="2800" dirty="0"/>
              <a:t>     	</a:t>
            </a:r>
            <a:r>
              <a:rPr lang="en-US" sz="3200" dirty="0"/>
              <a:t>Pick up Rx in office in am </a:t>
            </a:r>
          </a:p>
          <a:p>
            <a:pPr marL="45720" indent="0" algn="l">
              <a:spcBef>
                <a:spcPts val="0"/>
              </a:spcBef>
              <a:buNone/>
            </a:pPr>
            <a:r>
              <a:rPr lang="en-US" sz="3200" dirty="0"/>
              <a:t>    	Medrol Dose Pack $10.81/Claritin $1.20 (0.04/pill)= </a:t>
            </a:r>
            <a:r>
              <a:rPr lang="en-US" sz="3200" b="1" i="1" dirty="0"/>
              <a:t>$12.01 </a:t>
            </a:r>
            <a:r>
              <a:rPr lang="en-US" sz="3200" dirty="0"/>
              <a:t>total 	cost for meds</a:t>
            </a:r>
          </a:p>
          <a:p>
            <a:pPr marL="45720" indent="0" algn="l">
              <a:spcBef>
                <a:spcPts val="0"/>
              </a:spcBef>
              <a:buNone/>
            </a:pPr>
            <a:endParaRPr lang="en-US" sz="2800" dirty="0"/>
          </a:p>
          <a:p>
            <a:pPr marL="45720" indent="0" algn="l">
              <a:spcBef>
                <a:spcPts val="0"/>
              </a:spcBef>
              <a:buNone/>
            </a:pPr>
            <a:r>
              <a:rPr lang="en-US" sz="2800" dirty="0"/>
              <a:t>3.</a:t>
            </a:r>
            <a:r>
              <a:rPr lang="en-US" sz="3200" dirty="0"/>
              <a:t> 	Dr. sends patient to Emergicenter or ER</a:t>
            </a:r>
          </a:p>
          <a:p>
            <a:pPr marL="45720" indent="0" algn="l">
              <a:spcBef>
                <a:spcPts val="0"/>
              </a:spcBef>
              <a:buNone/>
            </a:pPr>
            <a:r>
              <a:rPr lang="en-US" sz="3200" dirty="0"/>
              <a:t>    	Copay to mom of $100.00 and a 4 hour wait around sick people</a:t>
            </a:r>
          </a:p>
          <a:p>
            <a:pPr marL="45720" indent="0" algn="l">
              <a:spcBef>
                <a:spcPts val="0"/>
              </a:spcBef>
              <a:buNone/>
            </a:pPr>
            <a:r>
              <a:rPr lang="en-US" sz="3200" dirty="0"/>
              <a:t>    	You will probably be instructed to follow up with PCP anyway and 	have to pay another copay.</a:t>
            </a:r>
          </a:p>
          <a:p>
            <a:endParaRPr lang="en-US" sz="2400" dirty="0"/>
          </a:p>
        </p:txBody>
      </p:sp>
    </p:spTree>
    <p:extLst>
      <p:ext uri="{BB962C8B-B14F-4D97-AF65-F5344CB8AC3E}">
        <p14:creationId xmlns:p14="http://schemas.microsoft.com/office/powerpoint/2010/main" val="1133206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91570"/>
            <a:ext cx="6847537" cy="953037"/>
          </a:xfrm>
        </p:spPr>
        <p:txBody>
          <a:bodyPr>
            <a:noAutofit/>
          </a:bodyPr>
          <a:lstStyle/>
          <a:p>
            <a:pPr algn="ctr"/>
            <a:r>
              <a:rPr lang="en-US" sz="8800" b="1" dirty="0">
                <a:solidFill>
                  <a:schemeClr val="accent1"/>
                </a:solidFill>
              </a:rPr>
              <a:t>Example #2</a:t>
            </a:r>
            <a:endParaRPr lang="en-US" sz="7200" b="1" dirty="0">
              <a:solidFill>
                <a:schemeClr val="accent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4682" y="953037"/>
            <a:ext cx="4515348" cy="5599032"/>
          </a:xfrm>
          <a:prstGeom prst="rect">
            <a:avLst/>
          </a:prstGeom>
        </p:spPr>
      </p:pic>
      <p:sp>
        <p:nvSpPr>
          <p:cNvPr id="3" name="TextBox 2"/>
          <p:cNvSpPr txBox="1"/>
          <p:nvPr/>
        </p:nvSpPr>
        <p:spPr>
          <a:xfrm>
            <a:off x="647114" y="1856935"/>
            <a:ext cx="6035040" cy="4678204"/>
          </a:xfrm>
          <a:prstGeom prst="rect">
            <a:avLst/>
          </a:prstGeom>
          <a:noFill/>
        </p:spPr>
        <p:txBody>
          <a:bodyPr wrap="square" rtlCol="0">
            <a:spAutoFit/>
          </a:bodyPr>
          <a:lstStyle/>
          <a:p>
            <a:pPr defTabSz="931774">
              <a:defRPr/>
            </a:pPr>
            <a:r>
              <a:rPr lang="en-US" sz="2800" b="1" dirty="0"/>
              <a:t>73 year old female needs to see her doctor for increased cholesterol, palpitations, right shoulder pain, abnormal freckles on her arms that are increasing in size and dark in color, blood in her stools for 6  months.  She also has questions about her medications and wants to know exactly what a low saturated fat diet is.  2 things can happen…….</a:t>
            </a:r>
          </a:p>
          <a:p>
            <a:endParaRPr lang="en-US" dirty="0"/>
          </a:p>
        </p:txBody>
      </p:sp>
    </p:spTree>
    <p:extLst>
      <p:ext uri="{BB962C8B-B14F-4D97-AF65-F5344CB8AC3E}">
        <p14:creationId xmlns:p14="http://schemas.microsoft.com/office/powerpoint/2010/main" val="4158079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0"/>
            <a:ext cx="9509760" cy="953037"/>
          </a:xfrm>
        </p:spPr>
        <p:txBody>
          <a:bodyPr>
            <a:noAutofit/>
          </a:bodyPr>
          <a:lstStyle/>
          <a:p>
            <a:pPr algn="ctr"/>
            <a:r>
              <a:rPr lang="en-US" sz="6600" b="1" dirty="0">
                <a:solidFill>
                  <a:schemeClr val="accent1"/>
                </a:solidFill>
              </a:rPr>
              <a:t>2 THINGS CAN HAPPEN</a:t>
            </a:r>
            <a:endParaRPr lang="en-US" sz="5400" b="1" dirty="0">
              <a:solidFill>
                <a:schemeClr val="accent1"/>
              </a:solidFill>
            </a:endParaRPr>
          </a:p>
        </p:txBody>
      </p:sp>
      <p:sp>
        <p:nvSpPr>
          <p:cNvPr id="3" name="Content Placeholder 2"/>
          <p:cNvSpPr>
            <a:spLocks noGrp="1"/>
          </p:cNvSpPr>
          <p:nvPr>
            <p:ph idx="1"/>
          </p:nvPr>
        </p:nvSpPr>
        <p:spPr>
          <a:xfrm>
            <a:off x="158839" y="785612"/>
            <a:ext cx="11874322" cy="4946448"/>
          </a:xfrm>
        </p:spPr>
        <p:txBody>
          <a:bodyPr>
            <a:noAutofit/>
          </a:bodyPr>
          <a:lstStyle/>
          <a:p>
            <a:endParaRPr lang="en-US" sz="2600" dirty="0"/>
          </a:p>
          <a:p>
            <a:pPr marL="560070" indent="-514350">
              <a:spcBef>
                <a:spcPts val="0"/>
              </a:spcBef>
              <a:buFont typeface="+mj-lt"/>
              <a:buAutoNum type="arabicPeriod"/>
            </a:pPr>
            <a:r>
              <a:rPr lang="en-US" sz="2600" dirty="0"/>
              <a:t>Patient can schedule with DPC physician for ONE HOUR appointment</a:t>
            </a:r>
          </a:p>
          <a:p>
            <a:pPr marL="45720" indent="0">
              <a:spcBef>
                <a:spcPts val="0"/>
              </a:spcBef>
              <a:buNone/>
            </a:pPr>
            <a:r>
              <a:rPr lang="en-US" sz="2600" dirty="0"/>
              <a:t>       NO COPAY and have all issues addressed. </a:t>
            </a:r>
          </a:p>
          <a:p>
            <a:pPr marL="45720" indent="0">
              <a:spcBef>
                <a:spcPts val="0"/>
              </a:spcBef>
              <a:buNone/>
            </a:pPr>
            <a:r>
              <a:rPr lang="en-US" sz="2600" dirty="0"/>
              <a:t>       An x-ray of shoulder ordered for $ 29.40 </a:t>
            </a:r>
          </a:p>
          <a:p>
            <a:pPr marL="45720" indent="0">
              <a:spcBef>
                <a:spcPts val="0"/>
              </a:spcBef>
              <a:buNone/>
            </a:pPr>
            <a:r>
              <a:rPr lang="en-US" sz="2600" dirty="0"/>
              <a:t>       Doctor prescribes simvastatin 20mg once daily for $ 0.60/month (0.02/pill) and     </a:t>
            </a:r>
          </a:p>
          <a:p>
            <a:pPr marL="45720" indent="0">
              <a:spcBef>
                <a:spcPts val="0"/>
              </a:spcBef>
              <a:buNone/>
            </a:pPr>
            <a:r>
              <a:rPr lang="en-US" sz="2600" dirty="0"/>
              <a:t>       Ibuprofen 800 mg  TID for $3.60/90 pills (0.04/pill) .  </a:t>
            </a:r>
          </a:p>
          <a:p>
            <a:pPr marL="45720" indent="0">
              <a:spcBef>
                <a:spcPts val="0"/>
              </a:spcBef>
              <a:buNone/>
            </a:pPr>
            <a:r>
              <a:rPr lang="en-US" sz="2600" dirty="0"/>
              <a:t>       Doctor emails, texts or prints low saturated fat diet at time of office visit. </a:t>
            </a:r>
          </a:p>
          <a:p>
            <a:pPr marL="45720" indent="0">
              <a:spcBef>
                <a:spcPts val="0"/>
              </a:spcBef>
              <a:buNone/>
            </a:pPr>
            <a:r>
              <a:rPr lang="en-US" sz="2600" dirty="0"/>
              <a:t> </a:t>
            </a:r>
          </a:p>
          <a:p>
            <a:pPr marL="560070" indent="-514350">
              <a:spcBef>
                <a:spcPts val="0"/>
              </a:spcBef>
              <a:buFont typeface="+mj-lt"/>
              <a:buAutoNum type="arabicPeriod" startAt="2"/>
            </a:pPr>
            <a:r>
              <a:rPr lang="en-US" sz="2600" dirty="0"/>
              <a:t>Patient sees a non DPC physician for 10 minutes </a:t>
            </a:r>
          </a:p>
          <a:p>
            <a:pPr marL="45720" indent="0">
              <a:spcBef>
                <a:spcPts val="0"/>
              </a:spcBef>
              <a:buNone/>
            </a:pPr>
            <a:r>
              <a:rPr lang="en-US" sz="2600" dirty="0"/>
              <a:t>       only has 2 issues addressed</a:t>
            </a:r>
          </a:p>
          <a:p>
            <a:pPr marL="45720" indent="0">
              <a:spcBef>
                <a:spcPts val="0"/>
              </a:spcBef>
              <a:buNone/>
            </a:pPr>
            <a:r>
              <a:rPr lang="en-US" sz="2600" dirty="0"/>
              <a:t>       is instructed to RTO to address rest of issues </a:t>
            </a:r>
          </a:p>
          <a:p>
            <a:pPr marL="45720" indent="0">
              <a:spcBef>
                <a:spcPts val="0"/>
              </a:spcBef>
              <a:buNone/>
            </a:pPr>
            <a:r>
              <a:rPr lang="en-US" sz="2600" dirty="0"/>
              <a:t>       Has to pay another copay and more waiting time in office.  </a:t>
            </a:r>
          </a:p>
          <a:p>
            <a:pPr marL="45720" indent="0">
              <a:spcBef>
                <a:spcPts val="0"/>
              </a:spcBef>
              <a:buNone/>
            </a:pPr>
            <a:r>
              <a:rPr lang="en-US" sz="2600" dirty="0"/>
              <a:t>       RX for prescriptions and x-ray which cost more.</a:t>
            </a:r>
          </a:p>
        </p:txBody>
      </p:sp>
      <p:sp>
        <p:nvSpPr>
          <p:cNvPr id="4" name="TextBox 3"/>
          <p:cNvSpPr txBox="1"/>
          <p:nvPr/>
        </p:nvSpPr>
        <p:spPr>
          <a:xfrm>
            <a:off x="559558" y="5732059"/>
            <a:ext cx="7356143" cy="369332"/>
          </a:xfrm>
          <a:prstGeom prst="rect">
            <a:avLst/>
          </a:prstGeom>
          <a:noFill/>
        </p:spPr>
        <p:txBody>
          <a:bodyPr wrap="square" rtlCol="0">
            <a:spAutoFit/>
          </a:bodyPr>
          <a:lstStyle/>
          <a:p>
            <a:r>
              <a:rPr lang="en-US" dirty="0"/>
              <a:t>Welcome to McDonald’s Drive-Thru Medicine, Do you want fries with that?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7711" y="4139613"/>
            <a:ext cx="2323361" cy="1961778"/>
          </a:xfrm>
          <a:prstGeom prst="rect">
            <a:avLst/>
          </a:prstGeom>
        </p:spPr>
      </p:pic>
    </p:spTree>
    <p:extLst>
      <p:ext uri="{BB962C8B-B14F-4D97-AF65-F5344CB8AC3E}">
        <p14:creationId xmlns:p14="http://schemas.microsoft.com/office/powerpoint/2010/main" val="390210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additive="base">
                                        <p:cTn id="67" dur="500" fill="hold"/>
                                        <p:tgtEl>
                                          <p:spTgt spid="4"/>
                                        </p:tgtEl>
                                        <p:attrNameLst>
                                          <p:attrName>ppt_x</p:attrName>
                                        </p:attrNameLst>
                                      </p:cBhvr>
                                      <p:tavLst>
                                        <p:tav tm="0">
                                          <p:val>
                                            <p:strVal val="#ppt_x"/>
                                          </p:val>
                                        </p:tav>
                                        <p:tav tm="100000">
                                          <p:val>
                                            <p:strVal val="#ppt_x"/>
                                          </p:val>
                                        </p:tav>
                                      </p:tavLst>
                                    </p:anim>
                                    <p:anim calcmode="lin" valueType="num">
                                      <p:cBhvr additive="base">
                                        <p:cTn id="68" dur="500" fill="hold"/>
                                        <p:tgtEl>
                                          <p:spTgt spid="4"/>
                                        </p:tgtEl>
                                        <p:attrNameLst>
                                          <p:attrName>ppt_y</p:attrName>
                                        </p:attrNameLst>
                                      </p:cBhvr>
                                      <p:tavLst>
                                        <p:tav tm="0">
                                          <p:val>
                                            <p:strVal val="1+#ppt_h/2"/>
                                          </p:val>
                                        </p:tav>
                                        <p:tav tm="100000">
                                          <p:val>
                                            <p:strVal val="#ppt_y"/>
                                          </p:val>
                                        </p:tav>
                                      </p:tavLst>
                                    </p:anim>
                                  </p:childTnLst>
                                </p:cTn>
                              </p:par>
                            </p:childTnLst>
                          </p:cTn>
                        </p:par>
                        <p:par>
                          <p:cTn id="69" fill="hold">
                            <p:stCondLst>
                              <p:cond delay="500"/>
                            </p:stCondLst>
                            <p:childTnLst>
                              <p:par>
                                <p:cTn id="70" presetID="31" presetClass="entr" presetSubtype="0" fill="hold" nodeType="afterEffect">
                                  <p:stCondLst>
                                    <p:cond delay="0"/>
                                  </p:stCondLst>
                                  <p:childTnLst>
                                    <p:set>
                                      <p:cBhvr>
                                        <p:cTn id="71" dur="1" fill="hold">
                                          <p:stCondLst>
                                            <p:cond delay="0"/>
                                          </p:stCondLst>
                                        </p:cTn>
                                        <p:tgtEl>
                                          <p:spTgt spid="5"/>
                                        </p:tgtEl>
                                        <p:attrNameLst>
                                          <p:attrName>style.visibility</p:attrName>
                                        </p:attrNameLst>
                                      </p:cBhvr>
                                      <p:to>
                                        <p:strVal val="visible"/>
                                      </p:to>
                                    </p:set>
                                    <p:anim calcmode="lin" valueType="num">
                                      <p:cBhvr>
                                        <p:cTn id="72" dur="1000" fill="hold"/>
                                        <p:tgtEl>
                                          <p:spTgt spid="5"/>
                                        </p:tgtEl>
                                        <p:attrNameLst>
                                          <p:attrName>ppt_w</p:attrName>
                                        </p:attrNameLst>
                                      </p:cBhvr>
                                      <p:tavLst>
                                        <p:tav tm="0">
                                          <p:val>
                                            <p:fltVal val="0"/>
                                          </p:val>
                                        </p:tav>
                                        <p:tav tm="100000">
                                          <p:val>
                                            <p:strVal val="#ppt_w"/>
                                          </p:val>
                                        </p:tav>
                                      </p:tavLst>
                                    </p:anim>
                                    <p:anim calcmode="lin" valueType="num">
                                      <p:cBhvr>
                                        <p:cTn id="73" dur="1000" fill="hold"/>
                                        <p:tgtEl>
                                          <p:spTgt spid="5"/>
                                        </p:tgtEl>
                                        <p:attrNameLst>
                                          <p:attrName>ppt_h</p:attrName>
                                        </p:attrNameLst>
                                      </p:cBhvr>
                                      <p:tavLst>
                                        <p:tav tm="0">
                                          <p:val>
                                            <p:fltVal val="0"/>
                                          </p:val>
                                        </p:tav>
                                        <p:tav tm="100000">
                                          <p:val>
                                            <p:strVal val="#ppt_h"/>
                                          </p:val>
                                        </p:tav>
                                      </p:tavLst>
                                    </p:anim>
                                    <p:anim calcmode="lin" valueType="num">
                                      <p:cBhvr>
                                        <p:cTn id="74" dur="1000" fill="hold"/>
                                        <p:tgtEl>
                                          <p:spTgt spid="5"/>
                                        </p:tgtEl>
                                        <p:attrNameLst>
                                          <p:attrName>style.rotation</p:attrName>
                                        </p:attrNameLst>
                                      </p:cBhvr>
                                      <p:tavLst>
                                        <p:tav tm="0">
                                          <p:val>
                                            <p:fltVal val="90"/>
                                          </p:val>
                                        </p:tav>
                                        <p:tav tm="100000">
                                          <p:val>
                                            <p:fltVal val="0"/>
                                          </p:val>
                                        </p:tav>
                                      </p:tavLst>
                                    </p:anim>
                                    <p:animEffect transition="in" filter="fade">
                                      <p:cBhvr>
                                        <p:cTn id="7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1938" y="112518"/>
            <a:ext cx="9509760" cy="1233424"/>
          </a:xfrm>
        </p:spPr>
        <p:txBody>
          <a:bodyPr>
            <a:normAutofit/>
          </a:bodyPr>
          <a:lstStyle/>
          <a:p>
            <a:pPr algn="ctr"/>
            <a:r>
              <a:rPr lang="en-US" sz="8000" b="1" dirty="0">
                <a:solidFill>
                  <a:srgbClr val="57C6C9"/>
                </a:solidFill>
              </a:rPr>
              <a:t>Example #3</a:t>
            </a:r>
          </a:p>
        </p:txBody>
      </p:sp>
      <p:sp>
        <p:nvSpPr>
          <p:cNvPr id="3" name="Content Placeholder 2"/>
          <p:cNvSpPr>
            <a:spLocks noGrp="1"/>
          </p:cNvSpPr>
          <p:nvPr>
            <p:ph idx="1"/>
          </p:nvPr>
        </p:nvSpPr>
        <p:spPr>
          <a:xfrm>
            <a:off x="186518" y="1187356"/>
            <a:ext cx="11846257" cy="5404513"/>
          </a:xfrm>
        </p:spPr>
        <p:txBody>
          <a:bodyPr>
            <a:noAutofit/>
          </a:bodyPr>
          <a:lstStyle/>
          <a:p>
            <a:r>
              <a:rPr lang="en-US" sz="2800" dirty="0"/>
              <a:t>71 year old woman is considering signing up for a DPC office. </a:t>
            </a:r>
          </a:p>
          <a:p>
            <a:r>
              <a:rPr lang="en-US" sz="2800" dirty="0"/>
              <a:t>Her Highmark Medicare part D supplemental plan has announced they will no longer pay for brand medication. </a:t>
            </a:r>
          </a:p>
          <a:p>
            <a:r>
              <a:rPr lang="en-US" sz="2800" dirty="0"/>
              <a:t>Under the new supplemental part D plan, continuing to use brand would cost her </a:t>
            </a:r>
            <a:r>
              <a:rPr lang="en-US" sz="2800" dirty="0">
                <a:solidFill>
                  <a:srgbClr val="FF0000"/>
                </a:solidFill>
              </a:rPr>
              <a:t>$11,931.00 </a:t>
            </a:r>
            <a:r>
              <a:rPr lang="en-US" sz="2800" dirty="0"/>
              <a:t>per year in premium and copays. </a:t>
            </a:r>
          </a:p>
          <a:p>
            <a:r>
              <a:rPr lang="en-US" sz="2800" dirty="0"/>
              <a:t>Under the same plan, substituting generic would cost her </a:t>
            </a:r>
            <a:r>
              <a:rPr lang="en-US" sz="2800" dirty="0">
                <a:solidFill>
                  <a:srgbClr val="FF0000"/>
                </a:solidFill>
              </a:rPr>
              <a:t>$2,019.00 </a:t>
            </a:r>
            <a:r>
              <a:rPr lang="en-US" sz="2800" dirty="0"/>
              <a:t>in premium and copays. </a:t>
            </a:r>
          </a:p>
          <a:p>
            <a:r>
              <a:rPr lang="en-US" sz="2800" dirty="0"/>
              <a:t>Getting her prescriptions through DPC practices will cost her a total of $350.45 annually. PLUS annual premium cost of </a:t>
            </a:r>
            <a:r>
              <a:rPr lang="en-US" sz="2800" dirty="0">
                <a:solidFill>
                  <a:srgbClr val="FF0000"/>
                </a:solidFill>
              </a:rPr>
              <a:t>$438.00 </a:t>
            </a:r>
            <a:r>
              <a:rPr lang="en-US" sz="2800" dirty="0"/>
              <a:t>for part D = </a:t>
            </a:r>
            <a:r>
              <a:rPr lang="en-US" sz="2800" dirty="0">
                <a:solidFill>
                  <a:srgbClr val="FF0000"/>
                </a:solidFill>
              </a:rPr>
              <a:t>$788.45 </a:t>
            </a:r>
            <a:r>
              <a:rPr lang="en-US" sz="2800" dirty="0"/>
              <a:t>per year. </a:t>
            </a:r>
          </a:p>
          <a:p>
            <a:r>
              <a:rPr lang="en-US" sz="2800" dirty="0"/>
              <a:t>If she pays $100 per month = </a:t>
            </a:r>
            <a:r>
              <a:rPr lang="en-US" sz="2800" dirty="0">
                <a:solidFill>
                  <a:srgbClr val="FF0000"/>
                </a:solidFill>
              </a:rPr>
              <a:t>$1,200 </a:t>
            </a:r>
            <a:r>
              <a:rPr lang="en-US" sz="2800" dirty="0"/>
              <a:t>per year for DPC, she will be paying what she would have getting her generics filled through the pharmacy with part D. </a:t>
            </a:r>
          </a:p>
        </p:txBody>
      </p:sp>
    </p:spTree>
    <p:extLst>
      <p:ext uri="{BB962C8B-B14F-4D97-AF65-F5344CB8AC3E}">
        <p14:creationId xmlns:p14="http://schemas.microsoft.com/office/powerpoint/2010/main" val="3619281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94" y="112518"/>
            <a:ext cx="11341290" cy="1388736"/>
          </a:xfrm>
        </p:spPr>
        <p:txBody>
          <a:bodyPr>
            <a:normAutofit/>
          </a:bodyPr>
          <a:lstStyle/>
          <a:p>
            <a:pPr algn="ctr"/>
            <a:r>
              <a:rPr lang="en-US" sz="8000" b="1" dirty="0">
                <a:solidFill>
                  <a:srgbClr val="57C6C9"/>
                </a:solidFill>
              </a:rPr>
              <a:t>But the value is…</a:t>
            </a:r>
          </a:p>
        </p:txBody>
      </p:sp>
      <p:sp>
        <p:nvSpPr>
          <p:cNvPr id="3" name="Content Placeholder 2"/>
          <p:cNvSpPr>
            <a:spLocks noGrp="1"/>
          </p:cNvSpPr>
          <p:nvPr>
            <p:ph idx="1"/>
          </p:nvPr>
        </p:nvSpPr>
        <p:spPr>
          <a:xfrm>
            <a:off x="492369" y="1501254"/>
            <a:ext cx="11190115" cy="4801072"/>
          </a:xfrm>
        </p:spPr>
        <p:txBody>
          <a:bodyPr>
            <a:noAutofit/>
          </a:bodyPr>
          <a:lstStyle/>
          <a:p>
            <a:r>
              <a:rPr lang="en-US" sz="4600" dirty="0"/>
              <a:t>Extended visits  (up to 60 minutes)</a:t>
            </a:r>
          </a:p>
          <a:p>
            <a:r>
              <a:rPr lang="en-US" sz="4600" dirty="0"/>
              <a:t>Care coordination</a:t>
            </a:r>
          </a:p>
          <a:p>
            <a:r>
              <a:rPr lang="en-US" sz="4600" dirty="0"/>
              <a:t>Direct communication with specialists</a:t>
            </a:r>
          </a:p>
          <a:p>
            <a:r>
              <a:rPr lang="en-US" sz="4600" dirty="0"/>
              <a:t>24/7 access to the physician for acute issues</a:t>
            </a:r>
          </a:p>
          <a:p>
            <a:r>
              <a:rPr lang="en-US" sz="4600" b="1" dirty="0"/>
              <a:t>Keep the Government out of </a:t>
            </a:r>
            <a:r>
              <a:rPr lang="en-US" sz="4600" b="1" i="1" dirty="0"/>
              <a:t>YOUR</a:t>
            </a:r>
            <a:r>
              <a:rPr lang="en-US" sz="4600" b="1" dirty="0"/>
              <a:t> healthcare</a:t>
            </a:r>
          </a:p>
        </p:txBody>
      </p:sp>
    </p:spTree>
    <p:extLst>
      <p:ext uri="{BB962C8B-B14F-4D97-AF65-F5344CB8AC3E}">
        <p14:creationId xmlns:p14="http://schemas.microsoft.com/office/powerpoint/2010/main" val="2168376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660" y="0"/>
            <a:ext cx="6318913" cy="1403797"/>
          </a:xfrm>
        </p:spPr>
        <p:txBody>
          <a:bodyPr>
            <a:noAutofit/>
          </a:bodyPr>
          <a:lstStyle/>
          <a:p>
            <a:r>
              <a:rPr lang="en-US" sz="9600" b="1" dirty="0">
                <a:solidFill>
                  <a:srgbClr val="57C6C9"/>
                </a:solidFill>
              </a:rPr>
              <a:t>Example #4</a:t>
            </a: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2251" y="1236713"/>
            <a:ext cx="7170761" cy="5212081"/>
          </a:xfrm>
          <a:prstGeom prst="rect">
            <a:avLst/>
          </a:prstGeom>
        </p:spPr>
      </p:pic>
      <p:sp>
        <p:nvSpPr>
          <p:cNvPr id="3" name="TextBox 2"/>
          <p:cNvSpPr txBox="1"/>
          <p:nvPr/>
        </p:nvSpPr>
        <p:spPr>
          <a:xfrm>
            <a:off x="393895" y="1236713"/>
            <a:ext cx="4332850" cy="5724644"/>
          </a:xfrm>
          <a:prstGeom prst="rect">
            <a:avLst/>
          </a:prstGeom>
          <a:noFill/>
        </p:spPr>
        <p:txBody>
          <a:bodyPr wrap="square" rtlCol="0">
            <a:spAutoFit/>
          </a:bodyPr>
          <a:lstStyle/>
          <a:p>
            <a:r>
              <a:rPr lang="en-US" sz="2200" b="1" dirty="0"/>
              <a:t>A 35 year old female presents to the office with 4 day h/o productive cough, fever 100.9, malaise and fatigue, stuffy nose, minor sore throat.  She denies N/V/D but is admitting to some wheezing and SOB with minor exertional activity.  OTC meds have not helped.  She has not had her flu shot and is a 3</a:t>
            </a:r>
            <a:r>
              <a:rPr lang="en-US" sz="2200" b="1" baseline="30000" dirty="0"/>
              <a:t>rd</a:t>
            </a:r>
            <a:r>
              <a:rPr lang="en-US" sz="2200" b="1" dirty="0"/>
              <a:t> grade teacher.</a:t>
            </a:r>
          </a:p>
          <a:p>
            <a:r>
              <a:rPr lang="en-US" sz="2200" b="1" dirty="0"/>
              <a:t> She is diagnosed with bronchitis. </a:t>
            </a:r>
          </a:p>
          <a:p>
            <a:r>
              <a:rPr lang="en-US" sz="2200" b="1" dirty="0"/>
              <a:t>Patient is treated in office with 3 peak flows, followed by a </a:t>
            </a:r>
            <a:r>
              <a:rPr lang="en-US" sz="2200" b="1" dirty="0" err="1"/>
              <a:t>minineb</a:t>
            </a:r>
            <a:r>
              <a:rPr lang="en-US" sz="2200" b="1" dirty="0"/>
              <a:t> and 3 more peak flows to ensure her lungs have opened up.  </a:t>
            </a:r>
          </a:p>
          <a:p>
            <a:endParaRPr lang="en-US" dirty="0"/>
          </a:p>
          <a:p>
            <a:endParaRPr lang="en-US" dirty="0"/>
          </a:p>
        </p:txBody>
      </p:sp>
    </p:spTree>
    <p:extLst>
      <p:ext uri="{BB962C8B-B14F-4D97-AF65-F5344CB8AC3E}">
        <p14:creationId xmlns:p14="http://schemas.microsoft.com/office/powerpoint/2010/main" val="1085958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1" y="95534"/>
            <a:ext cx="11955439" cy="1228299"/>
          </a:xfrm>
        </p:spPr>
        <p:txBody>
          <a:bodyPr>
            <a:noAutofit/>
          </a:bodyPr>
          <a:lstStyle/>
          <a:p>
            <a:pPr algn="ctr"/>
            <a:r>
              <a:rPr lang="en-US" sz="6600" b="1" dirty="0">
                <a:solidFill>
                  <a:srgbClr val="57C6C9"/>
                </a:solidFill>
              </a:rPr>
              <a:t>Here is the benefit of DPC</a:t>
            </a:r>
          </a:p>
        </p:txBody>
      </p:sp>
      <p:sp>
        <p:nvSpPr>
          <p:cNvPr id="3" name="Content Placeholder 2"/>
          <p:cNvSpPr>
            <a:spLocks noGrp="1"/>
          </p:cNvSpPr>
          <p:nvPr>
            <p:ph idx="1"/>
          </p:nvPr>
        </p:nvSpPr>
        <p:spPr>
          <a:xfrm>
            <a:off x="272955" y="1446663"/>
            <a:ext cx="11450472" cy="5104262"/>
          </a:xfrm>
        </p:spPr>
        <p:txBody>
          <a:bodyPr>
            <a:noAutofit/>
          </a:bodyPr>
          <a:lstStyle/>
          <a:p>
            <a:r>
              <a:rPr lang="en-US" sz="3600" dirty="0"/>
              <a:t>Her medication cost for this illness is-</a:t>
            </a:r>
          </a:p>
          <a:p>
            <a:pPr lvl="1"/>
            <a:r>
              <a:rPr lang="en-US" sz="3600" dirty="0"/>
              <a:t>Azithromycin 250 mg x 6 tabs = $8.77</a:t>
            </a:r>
          </a:p>
          <a:p>
            <a:pPr lvl="1"/>
            <a:r>
              <a:rPr lang="en-US" sz="3600" dirty="0"/>
              <a:t>Generic </a:t>
            </a:r>
            <a:r>
              <a:rPr lang="en-US" sz="3600" dirty="0" err="1"/>
              <a:t>Bromfed</a:t>
            </a:r>
            <a:r>
              <a:rPr lang="en-US" sz="3600" dirty="0"/>
              <a:t> DM = $19.29</a:t>
            </a:r>
          </a:p>
          <a:p>
            <a:pPr lvl="1"/>
            <a:r>
              <a:rPr lang="en-US" sz="3600" dirty="0"/>
              <a:t>Prednisone taper x12 days = $9.45</a:t>
            </a:r>
          </a:p>
          <a:p>
            <a:pPr lvl="1"/>
            <a:r>
              <a:rPr lang="en-US" sz="3600" dirty="0"/>
              <a:t>Albuterol 0.083% vials for </a:t>
            </a:r>
            <a:r>
              <a:rPr lang="en-US" sz="3600" dirty="0" err="1"/>
              <a:t>minineb</a:t>
            </a:r>
            <a:r>
              <a:rPr lang="en-US" sz="3600" dirty="0"/>
              <a:t> = $2.64 for 25 vials </a:t>
            </a:r>
          </a:p>
          <a:p>
            <a:r>
              <a:rPr lang="en-US" sz="3600" dirty="0"/>
              <a:t>Total cost for meds = </a:t>
            </a:r>
            <a:r>
              <a:rPr lang="en-US" sz="3600" dirty="0">
                <a:solidFill>
                  <a:srgbClr val="FF0000"/>
                </a:solidFill>
              </a:rPr>
              <a:t>$40.15 </a:t>
            </a:r>
            <a:r>
              <a:rPr lang="en-US" sz="3600" dirty="0"/>
              <a:t>with </a:t>
            </a:r>
            <a:r>
              <a:rPr lang="en-US" sz="3600" b="1" i="1" dirty="0"/>
              <a:t>NO COPAY, NO DEDUCTIBLE</a:t>
            </a:r>
          </a:p>
          <a:p>
            <a:r>
              <a:rPr lang="en-US" sz="3600" dirty="0"/>
              <a:t>Superbill for level 4 visit, peak flows and </a:t>
            </a:r>
            <a:r>
              <a:rPr lang="en-US" sz="3600" dirty="0" err="1"/>
              <a:t>minineb</a:t>
            </a:r>
            <a:r>
              <a:rPr lang="en-US" sz="3600" dirty="0"/>
              <a:t> = </a:t>
            </a:r>
            <a:r>
              <a:rPr lang="en-US" sz="3600" dirty="0">
                <a:solidFill>
                  <a:srgbClr val="FF0000"/>
                </a:solidFill>
              </a:rPr>
              <a:t>$350.00</a:t>
            </a:r>
          </a:p>
        </p:txBody>
      </p:sp>
    </p:spTree>
    <p:extLst>
      <p:ext uri="{BB962C8B-B14F-4D97-AF65-F5344CB8AC3E}">
        <p14:creationId xmlns:p14="http://schemas.microsoft.com/office/powerpoint/2010/main" val="2067442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01" y="109181"/>
            <a:ext cx="11764370" cy="1414181"/>
          </a:xfrm>
        </p:spPr>
        <p:txBody>
          <a:bodyPr>
            <a:normAutofit/>
          </a:bodyPr>
          <a:lstStyle/>
          <a:p>
            <a:pPr algn="ctr"/>
            <a:r>
              <a:rPr lang="en-US" sz="7200" b="1" dirty="0">
                <a:solidFill>
                  <a:srgbClr val="57C6C9"/>
                </a:solidFill>
              </a:rPr>
              <a:t>So, for this patient… </a:t>
            </a:r>
          </a:p>
        </p:txBody>
      </p:sp>
      <p:sp>
        <p:nvSpPr>
          <p:cNvPr id="3" name="Content Placeholder 2"/>
          <p:cNvSpPr>
            <a:spLocks noGrp="1"/>
          </p:cNvSpPr>
          <p:nvPr>
            <p:ph idx="1"/>
          </p:nvPr>
        </p:nvSpPr>
        <p:spPr>
          <a:xfrm>
            <a:off x="300250" y="1523362"/>
            <a:ext cx="11450471" cy="4972972"/>
          </a:xfrm>
        </p:spPr>
        <p:txBody>
          <a:bodyPr>
            <a:noAutofit/>
          </a:bodyPr>
          <a:lstStyle/>
          <a:p>
            <a:r>
              <a:rPr lang="en-US" sz="4400" dirty="0"/>
              <a:t>Annual cost of monthly membership fee = </a:t>
            </a:r>
            <a:r>
              <a:rPr lang="en-US" sz="4400" dirty="0">
                <a:solidFill>
                  <a:srgbClr val="FF0000"/>
                </a:solidFill>
              </a:rPr>
              <a:t>$600</a:t>
            </a:r>
          </a:p>
          <a:p>
            <a:r>
              <a:rPr lang="en-US" sz="4400" dirty="0"/>
              <a:t>Cost of visit and meds = </a:t>
            </a:r>
            <a:r>
              <a:rPr lang="en-US" sz="4400" dirty="0">
                <a:solidFill>
                  <a:srgbClr val="FF0000"/>
                </a:solidFill>
              </a:rPr>
              <a:t>$390.15</a:t>
            </a:r>
          </a:p>
          <a:p>
            <a:r>
              <a:rPr lang="en-US" sz="4400" dirty="0"/>
              <a:t>Without any further medications or office visits required that year, total cost out of pocket </a:t>
            </a:r>
            <a:r>
              <a:rPr lang="en-US" sz="4400" dirty="0">
                <a:solidFill>
                  <a:srgbClr val="FF0000"/>
                </a:solidFill>
              </a:rPr>
              <a:t>$209.85. </a:t>
            </a:r>
          </a:p>
          <a:p>
            <a:r>
              <a:rPr lang="en-US" sz="4400" dirty="0"/>
              <a:t>This single visit can offset nearly </a:t>
            </a:r>
            <a:r>
              <a:rPr lang="en-US" sz="4400" b="1" i="1" dirty="0"/>
              <a:t>8 months </a:t>
            </a:r>
            <a:r>
              <a:rPr lang="en-US" sz="4400" dirty="0"/>
              <a:t>of membership. </a:t>
            </a:r>
          </a:p>
        </p:txBody>
      </p:sp>
    </p:spTree>
    <p:extLst>
      <p:ext uri="{BB962C8B-B14F-4D97-AF65-F5344CB8AC3E}">
        <p14:creationId xmlns:p14="http://schemas.microsoft.com/office/powerpoint/2010/main" val="1742253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312814"/>
            <a:ext cx="9509760" cy="627344"/>
          </a:xfrm>
        </p:spPr>
        <p:txBody>
          <a:bodyPr>
            <a:noAutofit/>
          </a:bodyPr>
          <a:lstStyle/>
          <a:p>
            <a:r>
              <a:rPr lang="en-US" sz="4400" b="1" dirty="0">
                <a:solidFill>
                  <a:schemeClr val="accent1"/>
                </a:solidFill>
              </a:rPr>
              <a:t>EXAMPLES OF MEDICATION COSTS</a:t>
            </a:r>
          </a:p>
        </p:txBody>
      </p:sp>
      <p:sp>
        <p:nvSpPr>
          <p:cNvPr id="3" name="Content Placeholder 2"/>
          <p:cNvSpPr>
            <a:spLocks noGrp="1"/>
          </p:cNvSpPr>
          <p:nvPr>
            <p:ph idx="1"/>
          </p:nvPr>
        </p:nvSpPr>
        <p:spPr>
          <a:xfrm>
            <a:off x="296215" y="1043189"/>
            <a:ext cx="11410682" cy="5100033"/>
          </a:xfrm>
        </p:spPr>
        <p:txBody>
          <a:bodyPr>
            <a:noAutofit/>
          </a:bodyPr>
          <a:lstStyle/>
          <a:p>
            <a:r>
              <a:rPr lang="en-US" sz="2800" dirty="0"/>
              <a:t>Atenolol 50 mg….0.01 cents/pill</a:t>
            </a:r>
          </a:p>
          <a:p>
            <a:r>
              <a:rPr lang="en-US" sz="2800" dirty="0"/>
              <a:t>Ciprofloxacin 500mg….0.17 cents/pill</a:t>
            </a:r>
          </a:p>
          <a:p>
            <a:r>
              <a:rPr lang="en-US" sz="2800" dirty="0"/>
              <a:t>Levothyroxine 0.1 mg (100mcg)….0.29 cents/pill</a:t>
            </a:r>
          </a:p>
          <a:p>
            <a:r>
              <a:rPr lang="en-US" sz="2800" dirty="0"/>
              <a:t>Metformin 500mg….0.06 cents/pill</a:t>
            </a:r>
          </a:p>
          <a:p>
            <a:r>
              <a:rPr lang="en-US" sz="2800" dirty="0"/>
              <a:t>Sertraline 50mg….0.04 cents/pill</a:t>
            </a:r>
          </a:p>
          <a:p>
            <a:r>
              <a:rPr lang="en-US" sz="2800" dirty="0"/>
              <a:t>Ventolin HFA….$17.49/inhaler</a:t>
            </a:r>
          </a:p>
          <a:p>
            <a:r>
              <a:rPr lang="en-US" sz="2800" dirty="0"/>
              <a:t>Zolpidem 10mg….0.04 cents/pill</a:t>
            </a:r>
          </a:p>
          <a:p>
            <a:r>
              <a:rPr lang="en-US" sz="2800" dirty="0"/>
              <a:t>Imitrex nasal 20mg….$66.15/dose    (Sumatriptan tabs 100mg….$7.48/pill)</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033" y="940158"/>
            <a:ext cx="3447863" cy="3943634"/>
          </a:xfrm>
          <a:prstGeom prst="rect">
            <a:avLst/>
          </a:prstGeom>
        </p:spPr>
      </p:pic>
    </p:spTree>
    <p:extLst>
      <p:ext uri="{BB962C8B-B14F-4D97-AF65-F5344CB8AC3E}">
        <p14:creationId xmlns:p14="http://schemas.microsoft.com/office/powerpoint/2010/main" val="3891027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par>
                          <p:cTn id="43" fill="hold">
                            <p:stCondLst>
                              <p:cond delay="500"/>
                            </p:stCondLst>
                            <p:childTnLst>
                              <p:par>
                                <p:cTn id="44" presetID="14" presetClass="entr" presetSubtype="10"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randombar(horizontal)">
                                      <p:cBhvr>
                                        <p:cTn id="4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830" y="1255593"/>
            <a:ext cx="11859905" cy="3231654"/>
          </a:xfrm>
          <a:prstGeom prst="rect">
            <a:avLst/>
          </a:prstGeom>
          <a:noFill/>
        </p:spPr>
        <p:txBody>
          <a:bodyPr wrap="square" rtlCol="0">
            <a:spAutoFit/>
          </a:bodyPr>
          <a:lstStyle/>
          <a:p>
            <a:pPr algn="ctr"/>
            <a:endParaRPr lang="en-US" sz="4800" dirty="0"/>
          </a:p>
          <a:p>
            <a:pPr algn="ctr"/>
            <a:endParaRPr lang="en-US" sz="4800" dirty="0"/>
          </a:p>
          <a:p>
            <a:pPr algn="ctr"/>
            <a:r>
              <a:rPr lang="en-US" sz="5400" b="1" i="1" dirty="0"/>
              <a:t>Family Physicians love what they do because it is so rewarding</a:t>
            </a:r>
          </a:p>
        </p:txBody>
      </p:sp>
    </p:spTree>
    <p:extLst>
      <p:ext uri="{BB962C8B-B14F-4D97-AF65-F5344CB8AC3E}">
        <p14:creationId xmlns:p14="http://schemas.microsoft.com/office/powerpoint/2010/main" val="3623591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82" y="170315"/>
            <a:ext cx="9509760" cy="1057983"/>
          </a:xfrm>
        </p:spPr>
        <p:txBody>
          <a:bodyPr>
            <a:normAutofit/>
          </a:bodyPr>
          <a:lstStyle/>
          <a:p>
            <a:pPr algn="ctr"/>
            <a:r>
              <a:rPr lang="en-US" sz="6600" b="1" dirty="0">
                <a:solidFill>
                  <a:srgbClr val="57C6C9"/>
                </a:solidFill>
              </a:rPr>
              <a:t>DISCOUNT LABS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8777" y="1228298"/>
            <a:ext cx="4296016" cy="5165959"/>
          </a:xfrm>
          <a:prstGeom prst="rect">
            <a:avLst/>
          </a:prstGeom>
        </p:spPr>
      </p:pic>
      <p:sp>
        <p:nvSpPr>
          <p:cNvPr id="6" name="TextBox 5"/>
          <p:cNvSpPr txBox="1"/>
          <p:nvPr/>
        </p:nvSpPr>
        <p:spPr>
          <a:xfrm>
            <a:off x="0" y="1047251"/>
            <a:ext cx="8918917" cy="5339923"/>
          </a:xfrm>
          <a:prstGeom prst="rect">
            <a:avLst/>
          </a:prstGeom>
          <a:noFill/>
        </p:spPr>
        <p:txBody>
          <a:bodyPr wrap="square" rtlCol="0">
            <a:spAutoFit/>
          </a:bodyPr>
          <a:lstStyle/>
          <a:p>
            <a:pPr marL="457200" indent="-457200">
              <a:buFont typeface="Arial" panose="020B0604020202020204" pitchFamily="34" charset="0"/>
              <a:buChar char="•"/>
            </a:pPr>
            <a:r>
              <a:rPr lang="en-US" sz="3100" dirty="0"/>
              <a:t>CBC						     $1.65</a:t>
            </a:r>
          </a:p>
          <a:p>
            <a:pPr marL="457200" indent="-457200">
              <a:buFont typeface="Arial" panose="020B0604020202020204" pitchFamily="34" charset="0"/>
              <a:buChar char="•"/>
            </a:pPr>
            <a:r>
              <a:rPr lang="en-US" sz="3100" dirty="0"/>
              <a:t>Hemoglobin A1C			  	     $1.27</a:t>
            </a:r>
          </a:p>
          <a:p>
            <a:pPr marL="457200" indent="-457200">
              <a:buFont typeface="Arial" panose="020B0604020202020204" pitchFamily="34" charset="0"/>
              <a:buChar char="•"/>
            </a:pPr>
            <a:r>
              <a:rPr lang="en-US" sz="3100" dirty="0"/>
              <a:t>Lyme						     $38.50</a:t>
            </a:r>
          </a:p>
          <a:p>
            <a:pPr marL="457200" indent="-457200">
              <a:buFont typeface="Arial" panose="020B0604020202020204" pitchFamily="34" charset="0"/>
              <a:buChar char="•"/>
            </a:pPr>
            <a:r>
              <a:rPr lang="en-US" sz="3100" dirty="0"/>
              <a:t>Rheumatoid Factor				     $5.22</a:t>
            </a:r>
          </a:p>
          <a:p>
            <a:pPr marL="457200" indent="-457200">
              <a:buFont typeface="Arial" panose="020B0604020202020204" pitchFamily="34" charset="0"/>
              <a:buChar char="•"/>
            </a:pPr>
            <a:r>
              <a:rPr lang="en-US" sz="3100" dirty="0"/>
              <a:t>Basic Metabolic Panel			     $1.05</a:t>
            </a:r>
          </a:p>
          <a:p>
            <a:pPr marL="457200" indent="-457200">
              <a:buFont typeface="Arial" panose="020B0604020202020204" pitchFamily="34" charset="0"/>
              <a:buChar char="•"/>
            </a:pPr>
            <a:r>
              <a:rPr lang="en-US" sz="3100" dirty="0"/>
              <a:t>Comprehensive Metabolic Panel	     $2.15</a:t>
            </a:r>
          </a:p>
          <a:p>
            <a:pPr marL="457200" indent="-457200">
              <a:buFont typeface="Arial" panose="020B0604020202020204" pitchFamily="34" charset="0"/>
              <a:buChar char="•"/>
            </a:pPr>
            <a:r>
              <a:rPr lang="en-US" sz="3100" dirty="0"/>
              <a:t>PSA						     $5.67</a:t>
            </a:r>
          </a:p>
          <a:p>
            <a:pPr marL="457200" indent="-457200">
              <a:buFont typeface="Arial" panose="020B0604020202020204" pitchFamily="34" charset="0"/>
              <a:buChar char="•"/>
            </a:pPr>
            <a:r>
              <a:rPr lang="en-US" sz="3100" dirty="0"/>
              <a:t>Hepatic Panel					     $2.15</a:t>
            </a:r>
          </a:p>
          <a:p>
            <a:pPr marL="457200" indent="-457200">
              <a:buFont typeface="Arial" panose="020B0604020202020204" pitchFamily="34" charset="0"/>
              <a:buChar char="•"/>
            </a:pPr>
            <a:r>
              <a:rPr lang="en-US" sz="3100" dirty="0"/>
              <a:t>Potassium					     $0.50</a:t>
            </a:r>
          </a:p>
          <a:p>
            <a:pPr marL="457200" indent="-457200">
              <a:buFont typeface="Arial" panose="020B0604020202020204" pitchFamily="34" charset="0"/>
              <a:buChar char="•"/>
            </a:pPr>
            <a:r>
              <a:rPr lang="en-US" sz="3100" dirty="0"/>
              <a:t>Lipid Panel					     $3.25</a:t>
            </a:r>
          </a:p>
          <a:p>
            <a:pPr marL="457200" indent="-457200">
              <a:buFont typeface="Arial" panose="020B0604020202020204" pitchFamily="34" charset="0"/>
              <a:buChar char="•"/>
            </a:pPr>
            <a:r>
              <a:rPr lang="en-US" sz="3100" dirty="0"/>
              <a:t>Urine </a:t>
            </a:r>
            <a:r>
              <a:rPr lang="en-US" sz="3100" dirty="0" err="1"/>
              <a:t>Microalbumin</a:t>
            </a:r>
            <a:r>
              <a:rPr lang="en-US" sz="3100" dirty="0"/>
              <a:t> w/Creatinine Ratio $14.85</a:t>
            </a:r>
          </a:p>
        </p:txBody>
      </p:sp>
    </p:spTree>
    <p:extLst>
      <p:ext uri="{BB962C8B-B14F-4D97-AF65-F5344CB8AC3E}">
        <p14:creationId xmlns:p14="http://schemas.microsoft.com/office/powerpoint/2010/main" val="374228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fade">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fade">
                                      <p:cBhvr>
                                        <p:cTn id="57" dur="500"/>
                                        <p:tgtEl>
                                          <p:spTgt spid="6">
                                            <p:txEl>
                                              <p:pRg st="10" end="10"/>
                                            </p:txEl>
                                          </p:spTgt>
                                        </p:tgtEl>
                                      </p:cBhvr>
                                    </p:animEffect>
                                  </p:childTnLst>
                                </p:cTn>
                              </p:par>
                            </p:childTnLst>
                          </p:cTn>
                        </p:par>
                        <p:par>
                          <p:cTn id="58" fill="hold">
                            <p:stCondLst>
                              <p:cond delay="500"/>
                            </p:stCondLst>
                            <p:childTnLst>
                              <p:par>
                                <p:cTn id="59" presetID="22" presetClass="entr" presetSubtype="4" fill="hold" nodeType="after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wipe(down)">
                                      <p:cBhvr>
                                        <p:cTn id="6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472" y="203411"/>
            <a:ext cx="9509760" cy="1233424"/>
          </a:xfrm>
        </p:spPr>
        <p:txBody>
          <a:bodyPr>
            <a:normAutofit/>
          </a:bodyPr>
          <a:lstStyle/>
          <a:p>
            <a:pPr algn="ctr"/>
            <a:r>
              <a:rPr lang="en-US" sz="6600" b="1" dirty="0">
                <a:solidFill>
                  <a:srgbClr val="57C6C9"/>
                </a:solidFill>
              </a:rPr>
              <a:t>DISCOUNT RADIOLOGY</a:t>
            </a:r>
          </a:p>
        </p:txBody>
      </p:sp>
      <p:sp>
        <p:nvSpPr>
          <p:cNvPr id="3" name="TextBox 2"/>
          <p:cNvSpPr txBox="1"/>
          <p:nvPr/>
        </p:nvSpPr>
        <p:spPr>
          <a:xfrm>
            <a:off x="0" y="2279494"/>
            <a:ext cx="9340948" cy="3539430"/>
          </a:xfrm>
          <a:prstGeom prst="rect">
            <a:avLst/>
          </a:prstGeom>
          <a:noFill/>
        </p:spPr>
        <p:txBody>
          <a:bodyPr wrap="square" rtlCol="0">
            <a:spAutoFit/>
          </a:bodyPr>
          <a:lstStyle/>
          <a:p>
            <a:pPr marL="285750" indent="-285750">
              <a:buFont typeface="Arial" panose="020B0604020202020204" pitchFamily="34" charset="0"/>
              <a:buChar char="•"/>
            </a:pPr>
            <a:r>
              <a:rPr lang="en-US" sz="2800" dirty="0"/>
              <a:t>CT- Head or Brain without contrast    		   $330.00</a:t>
            </a:r>
          </a:p>
          <a:p>
            <a:pPr marL="285750" indent="-285750">
              <a:buFont typeface="Arial" panose="020B0604020202020204" pitchFamily="34" charset="0"/>
              <a:buChar char="•"/>
            </a:pPr>
            <a:r>
              <a:rPr lang="en-US" sz="2800" dirty="0"/>
              <a:t>MRI- Lumbar Spine without dye			   $412.50</a:t>
            </a:r>
          </a:p>
          <a:p>
            <a:pPr marL="285750" indent="-285750">
              <a:buFont typeface="Arial" panose="020B0604020202020204" pitchFamily="34" charset="0"/>
              <a:buChar char="•"/>
            </a:pPr>
            <a:r>
              <a:rPr lang="en-US" sz="2800" dirty="0"/>
              <a:t>MRI- Joint Upper Extremity with and without dye  $577.50</a:t>
            </a:r>
          </a:p>
          <a:p>
            <a:pPr marL="285750" indent="-285750">
              <a:buFont typeface="Arial" panose="020B0604020202020204" pitchFamily="34" charset="0"/>
              <a:buChar char="•"/>
            </a:pPr>
            <a:r>
              <a:rPr lang="en-US" sz="2800" dirty="0"/>
              <a:t>CT- Abdomen/Pelvis with contrast			   $467.50</a:t>
            </a:r>
          </a:p>
          <a:p>
            <a:pPr marL="285750" indent="-285750">
              <a:buFont typeface="Arial" panose="020B0604020202020204" pitchFamily="34" charset="0"/>
              <a:buChar char="•"/>
            </a:pPr>
            <a:r>
              <a:rPr lang="en-US" sz="2800" dirty="0"/>
              <a:t>X-ray- Chest PA/</a:t>
            </a:r>
            <a:r>
              <a:rPr lang="en-US" sz="2800" dirty="0" err="1"/>
              <a:t>Lat</a:t>
            </a:r>
            <a:r>
              <a:rPr lang="en-US" sz="2800" dirty="0"/>
              <a:t>					   $38.50</a:t>
            </a:r>
          </a:p>
          <a:p>
            <a:pPr marL="285750" indent="-285750">
              <a:buFont typeface="Arial" panose="020B0604020202020204" pitchFamily="34" charset="0"/>
              <a:buChar char="•"/>
            </a:pPr>
            <a:r>
              <a:rPr lang="en-US" sz="2800" dirty="0"/>
              <a:t>X-ray- Knee, 3 views 					   $49.50</a:t>
            </a:r>
          </a:p>
          <a:p>
            <a:pPr marL="285750" indent="-285750">
              <a:buFont typeface="Arial" panose="020B0604020202020204" pitchFamily="34" charset="0"/>
              <a:buChar char="•"/>
            </a:pPr>
            <a:r>
              <a:rPr lang="en-US" sz="2800" dirty="0"/>
              <a:t>Ultrasound Thyroid					   $137.50</a:t>
            </a:r>
          </a:p>
          <a:p>
            <a:pPr marL="285750" indent="-285750">
              <a:buFont typeface="Arial" panose="020B0604020202020204" pitchFamily="34" charset="0"/>
              <a:buChar char="•"/>
            </a:pPr>
            <a:r>
              <a:rPr lang="en-US" sz="2800" dirty="0"/>
              <a:t>Mammogram						   $150.00</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6688" y="2903515"/>
            <a:ext cx="3295312" cy="2146788"/>
          </a:xfrm>
          <a:prstGeom prst="rect">
            <a:avLst/>
          </a:prstGeom>
        </p:spPr>
      </p:pic>
    </p:spTree>
    <p:extLst>
      <p:ext uri="{BB962C8B-B14F-4D97-AF65-F5344CB8AC3E}">
        <p14:creationId xmlns:p14="http://schemas.microsoft.com/office/powerpoint/2010/main" val="192755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par>
                          <p:cTn id="43" fill="hold">
                            <p:stCondLst>
                              <p:cond delay="500"/>
                            </p:stCondLst>
                            <p:childTnLst>
                              <p:par>
                                <p:cTn id="44" presetID="53" presetClass="entr" presetSubtype="16"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p:cTn id="46" dur="500" fill="hold"/>
                                        <p:tgtEl>
                                          <p:spTgt spid="4"/>
                                        </p:tgtEl>
                                        <p:attrNameLst>
                                          <p:attrName>ppt_w</p:attrName>
                                        </p:attrNameLst>
                                      </p:cBhvr>
                                      <p:tavLst>
                                        <p:tav tm="0">
                                          <p:val>
                                            <p:fltVal val="0"/>
                                          </p:val>
                                        </p:tav>
                                        <p:tav tm="100000">
                                          <p:val>
                                            <p:strVal val="#ppt_w"/>
                                          </p:val>
                                        </p:tav>
                                      </p:tavLst>
                                    </p:anim>
                                    <p:anim calcmode="lin" valueType="num">
                                      <p:cBhvr>
                                        <p:cTn id="47" dur="500" fill="hold"/>
                                        <p:tgtEl>
                                          <p:spTgt spid="4"/>
                                        </p:tgtEl>
                                        <p:attrNameLst>
                                          <p:attrName>ppt_h</p:attrName>
                                        </p:attrNameLst>
                                      </p:cBhvr>
                                      <p:tavLst>
                                        <p:tav tm="0">
                                          <p:val>
                                            <p:fltVal val="0"/>
                                          </p:val>
                                        </p:tav>
                                        <p:tav tm="100000">
                                          <p:val>
                                            <p:strVal val="#ppt_h"/>
                                          </p:val>
                                        </p:tav>
                                      </p:tavLst>
                                    </p:anim>
                                    <p:animEffect transition="in" filter="fade">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129736"/>
            <a:ext cx="9509760" cy="1233424"/>
          </a:xfrm>
        </p:spPr>
        <p:txBody>
          <a:bodyPr>
            <a:normAutofit/>
          </a:bodyPr>
          <a:lstStyle/>
          <a:p>
            <a:pPr algn="ctr"/>
            <a:r>
              <a:rPr lang="en-US" sz="7200" b="1" dirty="0">
                <a:solidFill>
                  <a:srgbClr val="57C6C9"/>
                </a:solidFill>
              </a:rPr>
              <a:t>Examples of Savings…</a:t>
            </a:r>
            <a:endParaRPr lang="en-US" sz="6600" b="1" dirty="0">
              <a:solidFill>
                <a:srgbClr val="57C6C9"/>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8161300"/>
              </p:ext>
            </p:extLst>
          </p:nvPr>
        </p:nvGraphicFramePr>
        <p:xfrm>
          <a:off x="114925" y="1363160"/>
          <a:ext cx="11962150" cy="5050000"/>
        </p:xfrm>
        <a:graphic>
          <a:graphicData uri="http://schemas.openxmlformats.org/drawingml/2006/table">
            <a:tbl>
              <a:tblPr firstRow="1" bandRow="1">
                <a:tableStyleId>{B301B821-A1FF-4177-AEE7-76D212191A09}</a:tableStyleId>
              </a:tblPr>
              <a:tblGrid>
                <a:gridCol w="2392430">
                  <a:extLst>
                    <a:ext uri="{9D8B030D-6E8A-4147-A177-3AD203B41FA5}">
                      <a16:colId xmlns:a16="http://schemas.microsoft.com/office/drawing/2014/main" val="20000"/>
                    </a:ext>
                  </a:extLst>
                </a:gridCol>
                <a:gridCol w="2392430">
                  <a:extLst>
                    <a:ext uri="{9D8B030D-6E8A-4147-A177-3AD203B41FA5}">
                      <a16:colId xmlns:a16="http://schemas.microsoft.com/office/drawing/2014/main" val="20001"/>
                    </a:ext>
                  </a:extLst>
                </a:gridCol>
                <a:gridCol w="2392430">
                  <a:extLst>
                    <a:ext uri="{9D8B030D-6E8A-4147-A177-3AD203B41FA5}">
                      <a16:colId xmlns:a16="http://schemas.microsoft.com/office/drawing/2014/main" val="20002"/>
                    </a:ext>
                  </a:extLst>
                </a:gridCol>
                <a:gridCol w="2392430">
                  <a:extLst>
                    <a:ext uri="{9D8B030D-6E8A-4147-A177-3AD203B41FA5}">
                      <a16:colId xmlns:a16="http://schemas.microsoft.com/office/drawing/2014/main" val="20003"/>
                    </a:ext>
                  </a:extLst>
                </a:gridCol>
                <a:gridCol w="2392430">
                  <a:extLst>
                    <a:ext uri="{9D8B030D-6E8A-4147-A177-3AD203B41FA5}">
                      <a16:colId xmlns:a16="http://schemas.microsoft.com/office/drawing/2014/main" val="20004"/>
                    </a:ext>
                  </a:extLst>
                </a:gridCol>
              </a:tblGrid>
              <a:tr h="589376">
                <a:tc>
                  <a:txBody>
                    <a:bodyPr/>
                    <a:lstStyle/>
                    <a:p>
                      <a:pPr algn="l"/>
                      <a:r>
                        <a:rPr lang="en-US" sz="2000" b="1" dirty="0"/>
                        <a:t>Procedure</a:t>
                      </a:r>
                    </a:p>
                  </a:txBody>
                  <a:tcPr/>
                </a:tc>
                <a:tc>
                  <a:txBody>
                    <a:bodyPr/>
                    <a:lstStyle/>
                    <a:p>
                      <a:pPr algn="l"/>
                      <a:r>
                        <a:rPr lang="en-US" sz="2000" b="1" dirty="0"/>
                        <a:t>Charge at local hospital</a:t>
                      </a:r>
                    </a:p>
                  </a:txBody>
                  <a:tcPr/>
                </a:tc>
                <a:tc>
                  <a:txBody>
                    <a:bodyPr/>
                    <a:lstStyle/>
                    <a:p>
                      <a:pPr algn="l"/>
                      <a:r>
                        <a:rPr lang="en-US" sz="2000" b="1" dirty="0"/>
                        <a:t>Reimbursement</a:t>
                      </a:r>
                      <a:r>
                        <a:rPr lang="en-US" sz="2000" b="1" baseline="0" dirty="0"/>
                        <a:t> by local insurance co.</a:t>
                      </a:r>
                      <a:endParaRPr lang="en-US" sz="2000" b="1" dirty="0"/>
                    </a:p>
                  </a:txBody>
                  <a:tcPr/>
                </a:tc>
                <a:tc>
                  <a:txBody>
                    <a:bodyPr/>
                    <a:lstStyle/>
                    <a:p>
                      <a:pPr algn="l"/>
                      <a:r>
                        <a:rPr lang="en-US" sz="2000" b="1" dirty="0"/>
                        <a:t>Self Pay</a:t>
                      </a:r>
                    </a:p>
                  </a:txBody>
                  <a:tcPr/>
                </a:tc>
                <a:tc>
                  <a:txBody>
                    <a:bodyPr/>
                    <a:lstStyle/>
                    <a:p>
                      <a:pPr algn="l"/>
                      <a:r>
                        <a:rPr lang="en-US" sz="2000" b="1" dirty="0"/>
                        <a:t>DPC cost to patient</a:t>
                      </a:r>
                    </a:p>
                  </a:txBody>
                  <a:tcPr/>
                </a:tc>
                <a:extLst>
                  <a:ext uri="{0D108BD9-81ED-4DB2-BD59-A6C34878D82A}">
                    <a16:rowId xmlns:a16="http://schemas.microsoft.com/office/drawing/2014/main" val="10000"/>
                  </a:ext>
                </a:extLst>
              </a:tr>
              <a:tr h="589376">
                <a:tc>
                  <a:txBody>
                    <a:bodyPr/>
                    <a:lstStyle/>
                    <a:p>
                      <a:pPr algn="l"/>
                      <a:r>
                        <a:rPr lang="en-US" sz="2000" b="1" dirty="0"/>
                        <a:t>Draw fee</a:t>
                      </a:r>
                    </a:p>
                  </a:txBody>
                  <a:tcPr/>
                </a:tc>
                <a:tc>
                  <a:txBody>
                    <a:bodyPr/>
                    <a:lstStyle/>
                    <a:p>
                      <a:pPr algn="l"/>
                      <a:r>
                        <a:rPr lang="en-US" b="1" dirty="0"/>
                        <a:t>$40.00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$11.01</a:t>
                      </a:r>
                    </a:p>
                  </a:txBody>
                  <a:tcPr/>
                </a:tc>
                <a:tc>
                  <a:txBody>
                    <a:bodyPr/>
                    <a:lstStyle/>
                    <a:p>
                      <a:pPr algn="l"/>
                      <a:r>
                        <a:rPr lang="en-US" b="1" dirty="0"/>
                        <a:t>$15.60</a:t>
                      </a:r>
                    </a:p>
                  </a:txBody>
                  <a:tcPr/>
                </a:tc>
                <a:tc>
                  <a:txBody>
                    <a:bodyPr/>
                    <a:lstStyle/>
                    <a:p>
                      <a:pPr algn="l"/>
                      <a:r>
                        <a:rPr lang="en-US" b="1" dirty="0"/>
                        <a:t>$5.00</a:t>
                      </a:r>
                    </a:p>
                  </a:txBody>
                  <a:tcPr/>
                </a:tc>
                <a:extLst>
                  <a:ext uri="{0D108BD9-81ED-4DB2-BD59-A6C34878D82A}">
                    <a16:rowId xmlns:a16="http://schemas.microsoft.com/office/drawing/2014/main" val="10001"/>
                  </a:ext>
                </a:extLst>
              </a:tr>
              <a:tr h="589376">
                <a:tc>
                  <a:txBody>
                    <a:bodyPr/>
                    <a:lstStyle/>
                    <a:p>
                      <a:pPr algn="l"/>
                      <a:r>
                        <a:rPr lang="en-US" sz="2000" b="1" dirty="0"/>
                        <a:t>FLP</a:t>
                      </a:r>
                    </a:p>
                  </a:txBody>
                  <a:tcPr/>
                </a:tc>
                <a:tc>
                  <a:txBody>
                    <a:bodyPr/>
                    <a:lstStyle/>
                    <a:p>
                      <a:pPr algn="l"/>
                      <a:r>
                        <a:rPr lang="en-US" b="1" dirty="0"/>
                        <a:t>$141.68</a:t>
                      </a:r>
                    </a:p>
                  </a:txBody>
                  <a:tcPr/>
                </a:tc>
                <a:tc>
                  <a:txBody>
                    <a:bodyPr/>
                    <a:lstStyle/>
                    <a:p>
                      <a:pPr algn="l"/>
                      <a:r>
                        <a:rPr lang="en-US" b="1" dirty="0"/>
                        <a:t>$11.69</a:t>
                      </a:r>
                    </a:p>
                  </a:txBody>
                  <a:tcPr/>
                </a:tc>
                <a:tc>
                  <a:txBody>
                    <a:bodyPr/>
                    <a:lstStyle/>
                    <a:p>
                      <a:pPr algn="l"/>
                      <a:r>
                        <a:rPr lang="en-US" b="1" dirty="0"/>
                        <a:t>$61.26</a:t>
                      </a:r>
                    </a:p>
                  </a:txBody>
                  <a:tcPr/>
                </a:tc>
                <a:tc>
                  <a:txBody>
                    <a:bodyPr/>
                    <a:lstStyle/>
                    <a:p>
                      <a:pPr algn="l"/>
                      <a:r>
                        <a:rPr lang="en-US" b="1" dirty="0"/>
                        <a:t>$3.25</a:t>
                      </a:r>
                    </a:p>
                  </a:txBody>
                  <a:tcPr/>
                </a:tc>
                <a:extLst>
                  <a:ext uri="{0D108BD9-81ED-4DB2-BD59-A6C34878D82A}">
                    <a16:rowId xmlns:a16="http://schemas.microsoft.com/office/drawing/2014/main" val="10002"/>
                  </a:ext>
                </a:extLst>
              </a:tr>
              <a:tr h="589376">
                <a:tc>
                  <a:txBody>
                    <a:bodyPr/>
                    <a:lstStyle/>
                    <a:p>
                      <a:pPr algn="l"/>
                      <a:r>
                        <a:rPr lang="en-US" sz="2000" b="1" dirty="0"/>
                        <a:t>Complete Blood Count</a:t>
                      </a:r>
                    </a:p>
                  </a:txBody>
                  <a:tcPr/>
                </a:tc>
                <a:tc>
                  <a:txBody>
                    <a:bodyPr/>
                    <a:lstStyle/>
                    <a:p>
                      <a:pPr algn="l"/>
                      <a:r>
                        <a:rPr lang="en-US" b="1" dirty="0"/>
                        <a:t>$220.00</a:t>
                      </a:r>
                    </a:p>
                  </a:txBody>
                  <a:tcPr/>
                </a:tc>
                <a:tc>
                  <a:txBody>
                    <a:bodyPr/>
                    <a:lstStyle/>
                    <a:p>
                      <a:pPr algn="l"/>
                      <a:r>
                        <a:rPr lang="en-US" b="1" dirty="0"/>
                        <a:t>$56.67</a:t>
                      </a:r>
                    </a:p>
                  </a:txBody>
                  <a:tcPr/>
                </a:tc>
                <a:tc>
                  <a:txBody>
                    <a:bodyPr/>
                    <a:lstStyle/>
                    <a:p>
                      <a:pPr algn="l"/>
                      <a:r>
                        <a:rPr lang="en-US" b="1" dirty="0"/>
                        <a:t>$23.15</a:t>
                      </a:r>
                    </a:p>
                  </a:txBody>
                  <a:tcPr/>
                </a:tc>
                <a:tc>
                  <a:txBody>
                    <a:bodyPr/>
                    <a:lstStyle/>
                    <a:p>
                      <a:pPr algn="l"/>
                      <a:r>
                        <a:rPr lang="en-US" b="1" dirty="0"/>
                        <a:t>$1.65</a:t>
                      </a:r>
                    </a:p>
                  </a:txBody>
                  <a:tcPr/>
                </a:tc>
                <a:extLst>
                  <a:ext uri="{0D108BD9-81ED-4DB2-BD59-A6C34878D82A}">
                    <a16:rowId xmlns:a16="http://schemas.microsoft.com/office/drawing/2014/main" val="10003"/>
                  </a:ext>
                </a:extLst>
              </a:tr>
              <a:tr h="589376">
                <a:tc>
                  <a:txBody>
                    <a:bodyPr/>
                    <a:lstStyle/>
                    <a:p>
                      <a:pPr algn="l"/>
                      <a:r>
                        <a:rPr lang="en-US" sz="2000" b="1" dirty="0"/>
                        <a:t>Vitamin D</a:t>
                      </a:r>
                    </a:p>
                  </a:txBody>
                  <a:tcPr/>
                </a:tc>
                <a:tc>
                  <a:txBody>
                    <a:bodyPr/>
                    <a:lstStyle/>
                    <a:p>
                      <a:pPr algn="l"/>
                      <a:r>
                        <a:rPr lang="en-US" b="1" dirty="0"/>
                        <a:t>$550.00</a:t>
                      </a:r>
                    </a:p>
                  </a:txBody>
                  <a:tcPr/>
                </a:tc>
                <a:tc>
                  <a:txBody>
                    <a:bodyPr/>
                    <a:lstStyle/>
                    <a:p>
                      <a:pPr algn="l"/>
                      <a:r>
                        <a:rPr lang="en-US" b="1" dirty="0"/>
                        <a:t>$158.63</a:t>
                      </a:r>
                    </a:p>
                  </a:txBody>
                  <a:tcPr/>
                </a:tc>
                <a:tc>
                  <a:txBody>
                    <a:bodyPr/>
                    <a:lstStyle/>
                    <a:p>
                      <a:pPr algn="l"/>
                      <a:r>
                        <a:rPr lang="en-US" b="1" dirty="0"/>
                        <a:t>$66.10</a:t>
                      </a:r>
                    </a:p>
                  </a:txBody>
                  <a:tcPr/>
                </a:tc>
                <a:tc>
                  <a:txBody>
                    <a:bodyPr/>
                    <a:lstStyle/>
                    <a:p>
                      <a:pPr algn="l"/>
                      <a:r>
                        <a:rPr lang="en-US" b="1" dirty="0"/>
                        <a:t>$11.55</a:t>
                      </a:r>
                    </a:p>
                  </a:txBody>
                  <a:tcPr/>
                </a:tc>
                <a:extLst>
                  <a:ext uri="{0D108BD9-81ED-4DB2-BD59-A6C34878D82A}">
                    <a16:rowId xmlns:a16="http://schemas.microsoft.com/office/drawing/2014/main" val="10004"/>
                  </a:ext>
                </a:extLst>
              </a:tr>
              <a:tr h="589376">
                <a:tc>
                  <a:txBody>
                    <a:bodyPr/>
                    <a:lstStyle/>
                    <a:p>
                      <a:pPr algn="l"/>
                      <a:r>
                        <a:rPr lang="en-US" sz="2000" b="1" dirty="0"/>
                        <a:t>Comprehensive</a:t>
                      </a:r>
                      <a:r>
                        <a:rPr lang="en-US" sz="2000" b="1" baseline="0" dirty="0"/>
                        <a:t> Metabolic Panel</a:t>
                      </a:r>
                      <a:endParaRPr lang="en-US" sz="2000" b="1" dirty="0"/>
                    </a:p>
                  </a:txBody>
                  <a:tcPr/>
                </a:tc>
                <a:tc>
                  <a:txBody>
                    <a:bodyPr/>
                    <a:lstStyle/>
                    <a:p>
                      <a:pPr algn="l"/>
                      <a:r>
                        <a:rPr lang="en-US" b="1" dirty="0"/>
                        <a:t>$345.00</a:t>
                      </a:r>
                    </a:p>
                  </a:txBody>
                  <a:tcPr/>
                </a:tc>
                <a:tc>
                  <a:txBody>
                    <a:bodyPr/>
                    <a:lstStyle/>
                    <a:p>
                      <a:pPr algn="l"/>
                      <a:r>
                        <a:rPr lang="en-US" b="1" dirty="0"/>
                        <a:t>$90.03</a:t>
                      </a:r>
                    </a:p>
                  </a:txBody>
                  <a:tcPr/>
                </a:tc>
                <a:tc>
                  <a:txBody>
                    <a:bodyPr/>
                    <a:lstStyle/>
                    <a:p>
                      <a:pPr algn="l"/>
                      <a:r>
                        <a:rPr lang="en-US" b="1" dirty="0"/>
                        <a:t>$38.62</a:t>
                      </a:r>
                    </a:p>
                  </a:txBody>
                  <a:tcPr/>
                </a:tc>
                <a:tc>
                  <a:txBody>
                    <a:bodyPr/>
                    <a:lstStyle/>
                    <a:p>
                      <a:pPr algn="l"/>
                      <a:r>
                        <a:rPr lang="en-US" b="1" dirty="0"/>
                        <a:t>$2.15</a:t>
                      </a:r>
                    </a:p>
                  </a:txBody>
                  <a:tcPr/>
                </a:tc>
                <a:extLst>
                  <a:ext uri="{0D108BD9-81ED-4DB2-BD59-A6C34878D82A}">
                    <a16:rowId xmlns:a16="http://schemas.microsoft.com/office/drawing/2014/main" val="10005"/>
                  </a:ext>
                </a:extLst>
              </a:tr>
              <a:tr h="589376">
                <a:tc>
                  <a:txBody>
                    <a:bodyPr/>
                    <a:lstStyle/>
                    <a:p>
                      <a:pPr algn="l"/>
                      <a:r>
                        <a:rPr lang="en-US" sz="2000" b="1" dirty="0"/>
                        <a:t>TSH</a:t>
                      </a:r>
                    </a:p>
                  </a:txBody>
                  <a:tcPr/>
                </a:tc>
                <a:tc>
                  <a:txBody>
                    <a:bodyPr/>
                    <a:lstStyle/>
                    <a:p>
                      <a:pPr algn="l"/>
                      <a:r>
                        <a:rPr lang="en-US" b="1" dirty="0"/>
                        <a:t>$135.00</a:t>
                      </a:r>
                    </a:p>
                  </a:txBody>
                  <a:tcPr/>
                </a:tc>
                <a:tc>
                  <a:txBody>
                    <a:bodyPr/>
                    <a:lstStyle/>
                    <a:p>
                      <a:pPr algn="l"/>
                      <a:r>
                        <a:rPr lang="en-US" b="1" dirty="0"/>
                        <a:t>$34.68</a:t>
                      </a:r>
                    </a:p>
                  </a:txBody>
                  <a:tcPr/>
                </a:tc>
                <a:tc>
                  <a:txBody>
                    <a:bodyPr/>
                    <a:lstStyle/>
                    <a:p>
                      <a:pPr algn="l"/>
                      <a:r>
                        <a:rPr lang="en-US" b="1" dirty="0"/>
                        <a:t>$61.10</a:t>
                      </a:r>
                    </a:p>
                  </a:txBody>
                  <a:tcPr/>
                </a:tc>
                <a:tc>
                  <a:txBody>
                    <a:bodyPr/>
                    <a:lstStyle/>
                    <a:p>
                      <a:pPr algn="l"/>
                      <a:r>
                        <a:rPr lang="en-US" b="1" dirty="0"/>
                        <a:t>$2.70</a:t>
                      </a:r>
                    </a:p>
                  </a:txBody>
                  <a:tcPr/>
                </a:tc>
                <a:extLst>
                  <a:ext uri="{0D108BD9-81ED-4DB2-BD59-A6C34878D82A}">
                    <a16:rowId xmlns:a16="http://schemas.microsoft.com/office/drawing/2014/main" val="10006"/>
                  </a:ext>
                </a:extLst>
              </a:tr>
              <a:tr h="589376">
                <a:tc>
                  <a:txBody>
                    <a:bodyPr/>
                    <a:lstStyle/>
                    <a:p>
                      <a:pPr algn="l"/>
                      <a:r>
                        <a:rPr lang="en-US" sz="2000" b="1" dirty="0"/>
                        <a:t>EKG</a:t>
                      </a:r>
                    </a:p>
                  </a:txBody>
                  <a:tcPr/>
                </a:tc>
                <a:tc>
                  <a:txBody>
                    <a:bodyPr/>
                    <a:lstStyle/>
                    <a:p>
                      <a:pPr algn="l"/>
                      <a:r>
                        <a:rPr lang="en-US" b="1" dirty="0"/>
                        <a:t>$256.00</a:t>
                      </a:r>
                    </a:p>
                  </a:txBody>
                  <a:tcPr/>
                </a:tc>
                <a:tc>
                  <a:txBody>
                    <a:bodyPr/>
                    <a:lstStyle/>
                    <a:p>
                      <a:pPr algn="l"/>
                      <a:r>
                        <a:rPr lang="en-US" b="1" dirty="0"/>
                        <a:t>$134.08</a:t>
                      </a:r>
                    </a:p>
                  </a:txBody>
                  <a:tcPr/>
                </a:tc>
                <a:tc>
                  <a:txBody>
                    <a:bodyPr/>
                    <a:lstStyle/>
                    <a:p>
                      <a:pPr algn="l"/>
                      <a:r>
                        <a:rPr lang="en-US" b="1" dirty="0"/>
                        <a:t>?</a:t>
                      </a:r>
                    </a:p>
                  </a:txBody>
                  <a:tcPr/>
                </a:tc>
                <a:tc>
                  <a:txBody>
                    <a:bodyPr/>
                    <a:lstStyle/>
                    <a:p>
                      <a:pPr algn="l"/>
                      <a:r>
                        <a:rPr lang="en-US" b="1" dirty="0"/>
                        <a:t>FREE!</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97385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0498" y="101600"/>
            <a:ext cx="9509760" cy="1192628"/>
          </a:xfrm>
        </p:spPr>
        <p:txBody>
          <a:bodyPr>
            <a:normAutofit/>
          </a:bodyPr>
          <a:lstStyle/>
          <a:p>
            <a:pPr algn="ctr"/>
            <a:r>
              <a:rPr lang="en-US" sz="8000" b="1" dirty="0">
                <a:solidFill>
                  <a:srgbClr val="57C6C9"/>
                </a:solidFill>
              </a:rPr>
              <a:t>Pap Smear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4186783"/>
              </p:ext>
            </p:extLst>
          </p:nvPr>
        </p:nvGraphicFramePr>
        <p:xfrm>
          <a:off x="365758" y="1339146"/>
          <a:ext cx="11479240" cy="4486252"/>
        </p:xfrm>
        <a:graphic>
          <a:graphicData uri="http://schemas.openxmlformats.org/drawingml/2006/table">
            <a:tbl>
              <a:tblPr firstRow="1" bandRow="1">
                <a:tableStyleId>{B301B821-A1FF-4177-AEE7-76D212191A09}</a:tableStyleId>
              </a:tblPr>
              <a:tblGrid>
                <a:gridCol w="2295848">
                  <a:extLst>
                    <a:ext uri="{9D8B030D-6E8A-4147-A177-3AD203B41FA5}">
                      <a16:colId xmlns:a16="http://schemas.microsoft.com/office/drawing/2014/main" val="20000"/>
                    </a:ext>
                  </a:extLst>
                </a:gridCol>
                <a:gridCol w="2295848">
                  <a:extLst>
                    <a:ext uri="{9D8B030D-6E8A-4147-A177-3AD203B41FA5}">
                      <a16:colId xmlns:a16="http://schemas.microsoft.com/office/drawing/2014/main" val="20001"/>
                    </a:ext>
                  </a:extLst>
                </a:gridCol>
                <a:gridCol w="2295848">
                  <a:extLst>
                    <a:ext uri="{9D8B030D-6E8A-4147-A177-3AD203B41FA5}">
                      <a16:colId xmlns:a16="http://schemas.microsoft.com/office/drawing/2014/main" val="20002"/>
                    </a:ext>
                  </a:extLst>
                </a:gridCol>
                <a:gridCol w="2295848">
                  <a:extLst>
                    <a:ext uri="{9D8B030D-6E8A-4147-A177-3AD203B41FA5}">
                      <a16:colId xmlns:a16="http://schemas.microsoft.com/office/drawing/2014/main" val="20003"/>
                    </a:ext>
                  </a:extLst>
                </a:gridCol>
                <a:gridCol w="2295848">
                  <a:extLst>
                    <a:ext uri="{9D8B030D-6E8A-4147-A177-3AD203B41FA5}">
                      <a16:colId xmlns:a16="http://schemas.microsoft.com/office/drawing/2014/main" val="20004"/>
                    </a:ext>
                  </a:extLst>
                </a:gridCol>
              </a:tblGrid>
              <a:tr h="1054406">
                <a:tc>
                  <a:txBody>
                    <a:bodyPr/>
                    <a:lstStyle/>
                    <a:p>
                      <a:r>
                        <a:rPr lang="en-US" sz="2400" b="1" dirty="0"/>
                        <a:t>Procedure</a:t>
                      </a:r>
                    </a:p>
                  </a:txBody>
                  <a:tcPr/>
                </a:tc>
                <a:tc>
                  <a:txBody>
                    <a:bodyPr/>
                    <a:lstStyle/>
                    <a:p>
                      <a:r>
                        <a:rPr lang="en-US" sz="2400" b="1" dirty="0"/>
                        <a:t>Charge at local hospital </a:t>
                      </a:r>
                    </a:p>
                  </a:txBody>
                  <a:tcPr/>
                </a:tc>
                <a:tc>
                  <a:txBody>
                    <a:bodyPr/>
                    <a:lstStyle/>
                    <a:p>
                      <a:r>
                        <a:rPr lang="en-US" sz="2400" b="1" dirty="0"/>
                        <a:t>Reimbursement by local insurance co. </a:t>
                      </a:r>
                    </a:p>
                  </a:txBody>
                  <a:tcPr/>
                </a:tc>
                <a:tc>
                  <a:txBody>
                    <a:bodyPr/>
                    <a:lstStyle/>
                    <a:p>
                      <a:r>
                        <a:rPr lang="en-US" sz="2400" b="1" dirty="0"/>
                        <a:t>Self</a:t>
                      </a:r>
                      <a:r>
                        <a:rPr lang="en-US" sz="2400" b="1" baseline="0" dirty="0"/>
                        <a:t> pay</a:t>
                      </a:r>
                      <a:endParaRPr lang="en-US" sz="2400" b="1" dirty="0"/>
                    </a:p>
                  </a:txBody>
                  <a:tcPr/>
                </a:tc>
                <a:tc>
                  <a:txBody>
                    <a:bodyPr/>
                    <a:lstStyle/>
                    <a:p>
                      <a:r>
                        <a:rPr lang="en-US" sz="2400" b="1" dirty="0"/>
                        <a:t>DPC patient price</a:t>
                      </a:r>
                    </a:p>
                  </a:txBody>
                  <a:tcPr/>
                </a:tc>
                <a:extLst>
                  <a:ext uri="{0D108BD9-81ED-4DB2-BD59-A6C34878D82A}">
                    <a16:rowId xmlns:a16="http://schemas.microsoft.com/office/drawing/2014/main" val="10000"/>
                  </a:ext>
                </a:extLst>
              </a:tr>
              <a:tr h="1054406">
                <a:tc>
                  <a:txBody>
                    <a:bodyPr/>
                    <a:lstStyle/>
                    <a:p>
                      <a:r>
                        <a:rPr lang="en-US" sz="2400" b="1" dirty="0"/>
                        <a:t>Annual OBGYN office visit</a:t>
                      </a:r>
                    </a:p>
                  </a:txBody>
                  <a:tcPr/>
                </a:tc>
                <a:tc>
                  <a:txBody>
                    <a:bodyPr/>
                    <a:lstStyle/>
                    <a:p>
                      <a:r>
                        <a:rPr lang="en-US" b="1" dirty="0"/>
                        <a:t>$165.00</a:t>
                      </a:r>
                    </a:p>
                  </a:txBody>
                  <a:tcPr/>
                </a:tc>
                <a:tc>
                  <a:txBody>
                    <a:bodyPr/>
                    <a:lstStyle/>
                    <a:p>
                      <a:r>
                        <a:rPr lang="en-US" b="1" dirty="0"/>
                        <a:t>$104.62</a:t>
                      </a:r>
                    </a:p>
                  </a:txBody>
                  <a:tcPr/>
                </a:tc>
                <a:tc>
                  <a:txBody>
                    <a:bodyPr/>
                    <a:lstStyle/>
                    <a:p>
                      <a:r>
                        <a:rPr lang="en-US" b="1" dirty="0"/>
                        <a:t>$140.00</a:t>
                      </a:r>
                    </a:p>
                  </a:txBody>
                  <a:tcPr/>
                </a:tc>
                <a:tc>
                  <a:txBody>
                    <a:bodyPr/>
                    <a:lstStyle/>
                    <a:p>
                      <a:r>
                        <a:rPr lang="en-US" b="1" dirty="0"/>
                        <a:t>FREE!</a:t>
                      </a:r>
                    </a:p>
                  </a:txBody>
                  <a:tcPr/>
                </a:tc>
                <a:extLst>
                  <a:ext uri="{0D108BD9-81ED-4DB2-BD59-A6C34878D82A}">
                    <a16:rowId xmlns:a16="http://schemas.microsoft.com/office/drawing/2014/main" val="10001"/>
                  </a:ext>
                </a:extLst>
              </a:tr>
              <a:tr h="1054406">
                <a:tc>
                  <a:txBody>
                    <a:bodyPr/>
                    <a:lstStyle/>
                    <a:p>
                      <a:r>
                        <a:rPr lang="en-US" sz="2400" b="1" dirty="0"/>
                        <a:t>Pap smear without</a:t>
                      </a:r>
                      <a:r>
                        <a:rPr lang="en-US" sz="2400" b="1" baseline="0" dirty="0"/>
                        <a:t> HPV testing</a:t>
                      </a:r>
                      <a:endParaRPr lang="en-US" sz="2400" b="1" dirty="0"/>
                    </a:p>
                  </a:txBody>
                  <a:tcPr/>
                </a:tc>
                <a:tc>
                  <a:txBody>
                    <a:bodyPr/>
                    <a:lstStyle/>
                    <a:p>
                      <a:r>
                        <a:rPr lang="en-US" b="1" dirty="0"/>
                        <a:t>$78.29</a:t>
                      </a:r>
                    </a:p>
                  </a:txBody>
                  <a:tcPr/>
                </a:tc>
                <a:tc>
                  <a:txBody>
                    <a:bodyPr/>
                    <a:lstStyle/>
                    <a:p>
                      <a:r>
                        <a:rPr lang="en-US" b="1" dirty="0"/>
                        <a:t>$17.69</a:t>
                      </a:r>
                    </a:p>
                  </a:txBody>
                  <a:tcPr/>
                </a:tc>
                <a:tc>
                  <a:txBody>
                    <a:bodyPr/>
                    <a:lstStyle/>
                    <a:p>
                      <a:r>
                        <a:rPr lang="en-US" b="1" dirty="0"/>
                        <a:t>$57.00</a:t>
                      </a:r>
                    </a:p>
                  </a:txBody>
                  <a:tcPr/>
                </a:tc>
                <a:tc>
                  <a:txBody>
                    <a:bodyPr/>
                    <a:lstStyle/>
                    <a:p>
                      <a:r>
                        <a:rPr lang="en-US" b="1" dirty="0"/>
                        <a:t>$27.50</a:t>
                      </a:r>
                    </a:p>
                  </a:txBody>
                  <a:tcPr/>
                </a:tc>
                <a:extLst>
                  <a:ext uri="{0D108BD9-81ED-4DB2-BD59-A6C34878D82A}">
                    <a16:rowId xmlns:a16="http://schemas.microsoft.com/office/drawing/2014/main" val="10002"/>
                  </a:ext>
                </a:extLst>
              </a:tr>
              <a:tr h="1054406">
                <a:tc>
                  <a:txBody>
                    <a:bodyPr/>
                    <a:lstStyle/>
                    <a:p>
                      <a:r>
                        <a:rPr lang="en-US" sz="2400" b="1" dirty="0"/>
                        <a:t>Pap HPV</a:t>
                      </a:r>
                      <a:r>
                        <a:rPr lang="en-US" sz="2400" b="1" baseline="0" dirty="0"/>
                        <a:t> processing</a:t>
                      </a:r>
                      <a:endParaRPr lang="en-US" sz="2400" b="1" dirty="0"/>
                    </a:p>
                  </a:txBody>
                  <a:tcPr/>
                </a:tc>
                <a:tc>
                  <a:txBody>
                    <a:bodyPr/>
                    <a:lstStyle/>
                    <a:p>
                      <a:r>
                        <a:rPr lang="en-US" b="1" dirty="0"/>
                        <a:t>$121.50</a:t>
                      </a:r>
                    </a:p>
                  </a:txBody>
                  <a:tcPr/>
                </a:tc>
                <a:tc>
                  <a:txBody>
                    <a:bodyPr/>
                    <a:lstStyle/>
                    <a:p>
                      <a:r>
                        <a:rPr lang="en-US" b="1" dirty="0"/>
                        <a:t>$30.09</a:t>
                      </a:r>
                    </a:p>
                  </a:txBody>
                  <a:tcPr/>
                </a:tc>
                <a:tc>
                  <a:txBody>
                    <a:bodyPr/>
                    <a:lstStyle/>
                    <a:p>
                      <a:r>
                        <a:rPr lang="en-US" b="1" dirty="0"/>
                        <a:t>LAB UNABLE TO SHARE INFORMATION</a:t>
                      </a:r>
                    </a:p>
                  </a:txBody>
                  <a:tcPr/>
                </a:tc>
                <a:tc>
                  <a:txBody>
                    <a:bodyPr/>
                    <a:lstStyle/>
                    <a:p>
                      <a:r>
                        <a:rPr lang="en-US" b="1" dirty="0"/>
                        <a:t>$29.70</a:t>
                      </a:r>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72682" y="6010994"/>
            <a:ext cx="12065391" cy="492443"/>
          </a:xfrm>
          <a:prstGeom prst="rect">
            <a:avLst/>
          </a:prstGeom>
          <a:noFill/>
        </p:spPr>
        <p:txBody>
          <a:bodyPr wrap="square" rtlCol="0">
            <a:spAutoFit/>
          </a:bodyPr>
          <a:lstStyle/>
          <a:p>
            <a:r>
              <a:rPr lang="en-US" sz="2600" b="1" dirty="0"/>
              <a:t>Hospital charges insurance </a:t>
            </a:r>
            <a:r>
              <a:rPr lang="en-US" sz="2600" b="1" dirty="0">
                <a:solidFill>
                  <a:srgbClr val="FF0000"/>
                </a:solidFill>
              </a:rPr>
              <a:t>$364.79 </a:t>
            </a:r>
            <a:r>
              <a:rPr lang="en-US" sz="2600" b="1" dirty="0"/>
              <a:t>for exam, and Pap with HPV!!! DPC price is </a:t>
            </a:r>
            <a:r>
              <a:rPr lang="en-US" sz="2600" b="1" dirty="0">
                <a:solidFill>
                  <a:srgbClr val="FF0000"/>
                </a:solidFill>
              </a:rPr>
              <a:t>$57.20</a:t>
            </a:r>
            <a:r>
              <a:rPr lang="en-US" sz="2600" b="1" dirty="0"/>
              <a:t>!</a:t>
            </a:r>
          </a:p>
        </p:txBody>
      </p:sp>
    </p:spTree>
    <p:extLst>
      <p:ext uri="{BB962C8B-B14F-4D97-AF65-F5344CB8AC3E}">
        <p14:creationId xmlns:p14="http://schemas.microsoft.com/office/powerpoint/2010/main" val="183263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30" y="218364"/>
            <a:ext cx="12069170" cy="1378424"/>
          </a:xfrm>
        </p:spPr>
        <p:txBody>
          <a:bodyPr>
            <a:noAutofit/>
          </a:bodyPr>
          <a:lstStyle/>
          <a:p>
            <a:pPr algn="ctr"/>
            <a:r>
              <a:rPr lang="en-US" sz="4800" b="1" dirty="0">
                <a:solidFill>
                  <a:schemeClr val="accent1"/>
                </a:solidFill>
              </a:rPr>
              <a:t>MORE SERVICES… </a:t>
            </a:r>
            <a:br>
              <a:rPr lang="en-US" sz="4800" b="1" dirty="0">
                <a:solidFill>
                  <a:schemeClr val="accent1"/>
                </a:solidFill>
              </a:rPr>
            </a:br>
            <a:r>
              <a:rPr lang="en-US" sz="4800" b="1" dirty="0">
                <a:solidFill>
                  <a:schemeClr val="accent1"/>
                </a:solidFill>
              </a:rPr>
              <a:t>”E-CONSULTS” WITH SPECIALISTS </a:t>
            </a:r>
          </a:p>
        </p:txBody>
      </p:sp>
      <p:sp>
        <p:nvSpPr>
          <p:cNvPr id="3" name="Content Placeholder 2"/>
          <p:cNvSpPr>
            <a:spLocks noGrp="1"/>
          </p:cNvSpPr>
          <p:nvPr>
            <p:ph idx="1"/>
          </p:nvPr>
        </p:nvSpPr>
        <p:spPr>
          <a:xfrm>
            <a:off x="432756" y="1596788"/>
            <a:ext cx="11449318" cy="5009881"/>
          </a:xfrm>
        </p:spPr>
        <p:txBody>
          <a:bodyPr>
            <a:normAutofit lnSpcReduction="10000"/>
          </a:bodyPr>
          <a:lstStyle/>
          <a:p>
            <a:endParaRPr lang="en-US" sz="2400" dirty="0"/>
          </a:p>
          <a:p>
            <a:r>
              <a:rPr lang="en-US" sz="4000" b="1" dirty="0"/>
              <a:t>By RubiconMD | SUMMER 2015 –</a:t>
            </a:r>
            <a:r>
              <a:rPr lang="en-US" sz="4000" dirty="0"/>
              <a:t> Our in-depth study in 6 clinics across 6 states looked at the local savings associated to specific outcomes for 43 incident cases. We found that providers could save on average $370 for each e-consult submitted through the RubiconMD platform.</a:t>
            </a:r>
          </a:p>
          <a:p>
            <a:endParaRPr lang="en-US" sz="2400" dirty="0"/>
          </a:p>
          <a:p>
            <a:r>
              <a:rPr lang="en-US" dirty="0"/>
              <a:t>STUDY: How RubiconMD improves Quality of Care + Avoids Unnecessary Costs </a:t>
            </a:r>
            <a:r>
              <a:rPr lang="en-US" i="1" dirty="0"/>
              <a:t>by</a:t>
            </a:r>
            <a:r>
              <a:rPr lang="en-US" dirty="0"/>
              <a:t> </a:t>
            </a:r>
            <a:r>
              <a:rPr lang="en-US" dirty="0">
                <a:hlinkClick r:id="rId3" tooltip="Posts by cmtdpcjournal"/>
              </a:rPr>
              <a:t>CMTDPCJOURNAL</a:t>
            </a:r>
            <a:r>
              <a:rPr lang="en-US" dirty="0"/>
              <a:t> • OCTOBER 15, 2015</a:t>
            </a:r>
          </a:p>
        </p:txBody>
      </p:sp>
    </p:spTree>
    <p:extLst>
      <p:ext uri="{BB962C8B-B14F-4D97-AF65-F5344CB8AC3E}">
        <p14:creationId xmlns:p14="http://schemas.microsoft.com/office/powerpoint/2010/main" val="1989295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412" y="203877"/>
            <a:ext cx="9704468" cy="1274816"/>
          </a:xfrm>
        </p:spPr>
        <p:txBody>
          <a:bodyPr>
            <a:noAutofit/>
          </a:bodyPr>
          <a:lstStyle/>
          <a:p>
            <a:pPr algn="ctr"/>
            <a:r>
              <a:rPr lang="en-US" sz="8000" b="1" dirty="0">
                <a:solidFill>
                  <a:schemeClr val="accent1"/>
                </a:solidFill>
              </a:rPr>
              <a:t>Wrap up  </a:t>
            </a:r>
          </a:p>
        </p:txBody>
      </p:sp>
      <p:sp>
        <p:nvSpPr>
          <p:cNvPr id="3" name="Content Placeholder 2"/>
          <p:cNvSpPr>
            <a:spLocks noGrp="1"/>
          </p:cNvSpPr>
          <p:nvPr>
            <p:ph idx="1"/>
          </p:nvPr>
        </p:nvSpPr>
        <p:spPr>
          <a:xfrm>
            <a:off x="236574" y="1925869"/>
            <a:ext cx="11758411" cy="4193577"/>
          </a:xfrm>
        </p:spPr>
        <p:txBody>
          <a:bodyPr>
            <a:normAutofit/>
          </a:bodyPr>
          <a:lstStyle/>
          <a:p>
            <a:pPr algn="ctr"/>
            <a:r>
              <a:rPr lang="en-US" sz="4000" dirty="0"/>
              <a:t>Direct primary care allows the return of the patient-physician relationship</a:t>
            </a:r>
          </a:p>
          <a:p>
            <a:pPr algn="ctr"/>
            <a:r>
              <a:rPr lang="en-US" sz="4000" dirty="0"/>
              <a:t>As more patients become consumers of medicine, a value added service is require = </a:t>
            </a:r>
            <a:r>
              <a:rPr lang="en-US" sz="4000" b="1" dirty="0"/>
              <a:t>more affordability</a:t>
            </a:r>
          </a:p>
          <a:p>
            <a:pPr algn="ctr"/>
            <a:r>
              <a:rPr lang="en-US" sz="4000" dirty="0"/>
              <a:t>Time is valuable, DPC gives back the time it takes to have an excellent Doctor/Patient relationship</a:t>
            </a:r>
          </a:p>
        </p:txBody>
      </p:sp>
    </p:spTree>
    <p:extLst>
      <p:ext uri="{BB962C8B-B14F-4D97-AF65-F5344CB8AC3E}">
        <p14:creationId xmlns:p14="http://schemas.microsoft.com/office/powerpoint/2010/main" val="944955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2" y="3673662"/>
            <a:ext cx="11487955" cy="2944733"/>
          </a:xfrm>
        </p:spPr>
        <p:txBody>
          <a:bodyPr>
            <a:normAutofit lnSpcReduction="10000"/>
          </a:bodyPr>
          <a:lstStyle/>
          <a:p>
            <a:pPr algn="ctr"/>
            <a:r>
              <a:rPr lang="en-US" sz="4800" dirty="0">
                <a:latin typeface="Lucida Handwriting" panose="03010101010101010101" pitchFamily="66" charset="0"/>
              </a:rPr>
              <a:t>Thank you for spending your evening with us…</a:t>
            </a:r>
          </a:p>
          <a:p>
            <a:pPr algn="ctr"/>
            <a:r>
              <a:rPr lang="en-US" sz="4800" dirty="0">
                <a:latin typeface="Lucida Handwriting" panose="03010101010101010101" pitchFamily="66" charset="0"/>
              </a:rPr>
              <a:t>Please reach out with any 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3236" y="209171"/>
            <a:ext cx="6908800" cy="3136900"/>
          </a:xfrm>
          <a:prstGeom prst="rect">
            <a:avLst/>
          </a:prstGeom>
        </p:spPr>
      </p:pic>
    </p:spTree>
    <p:extLst>
      <p:ext uri="{BB962C8B-B14F-4D97-AF65-F5344CB8AC3E}">
        <p14:creationId xmlns:p14="http://schemas.microsoft.com/office/powerpoint/2010/main" val="386875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244700"/>
            <a:ext cx="10947043" cy="924330"/>
          </a:xfrm>
        </p:spPr>
        <p:txBody>
          <a:bodyPr>
            <a:noAutofit/>
          </a:bodyPr>
          <a:lstStyle/>
          <a:p>
            <a:pPr algn="ctr"/>
            <a:r>
              <a:rPr lang="en-US" sz="5400" b="1" dirty="0">
                <a:solidFill>
                  <a:schemeClr val="accent1"/>
                </a:solidFill>
              </a:rPr>
              <a:t>What is going on in the office? </a:t>
            </a:r>
          </a:p>
        </p:txBody>
      </p:sp>
      <p:sp>
        <p:nvSpPr>
          <p:cNvPr id="3" name="Content Placeholder 2"/>
          <p:cNvSpPr>
            <a:spLocks noGrp="1"/>
          </p:cNvSpPr>
          <p:nvPr>
            <p:ph idx="1"/>
          </p:nvPr>
        </p:nvSpPr>
        <p:spPr>
          <a:xfrm>
            <a:off x="150126" y="1401043"/>
            <a:ext cx="11873552" cy="5286360"/>
          </a:xfrm>
        </p:spPr>
        <p:txBody>
          <a:bodyPr>
            <a:noAutofit/>
          </a:bodyPr>
          <a:lstStyle/>
          <a:p>
            <a:pPr algn="ctr"/>
            <a:r>
              <a:rPr lang="en-US" sz="3400" i="1" dirty="0"/>
              <a:t>Less</a:t>
            </a:r>
            <a:r>
              <a:rPr lang="en-US" sz="3400" dirty="0"/>
              <a:t> time with the patient</a:t>
            </a:r>
          </a:p>
          <a:p>
            <a:pPr marL="274320" lvl="8" algn="ctr">
              <a:spcBef>
                <a:spcPts val="1800"/>
              </a:spcBef>
              <a:buSzPct val="80000"/>
            </a:pPr>
            <a:r>
              <a:rPr lang="en-US" sz="3400" b="1" i="1" dirty="0">
                <a:solidFill>
                  <a:schemeClr val="accent3"/>
                </a:solidFill>
              </a:rPr>
              <a:t>Why?</a:t>
            </a:r>
          </a:p>
          <a:p>
            <a:pPr algn="ctr"/>
            <a:r>
              <a:rPr lang="en-US" sz="3400" i="1" dirty="0"/>
              <a:t>More</a:t>
            </a:r>
            <a:r>
              <a:rPr lang="en-US" sz="3400" dirty="0"/>
              <a:t> red tape with insurers</a:t>
            </a:r>
          </a:p>
          <a:p>
            <a:pPr algn="ctr"/>
            <a:r>
              <a:rPr lang="en-US" sz="3400" i="1" dirty="0"/>
              <a:t>More</a:t>
            </a:r>
            <a:r>
              <a:rPr lang="en-US" sz="3400" dirty="0"/>
              <a:t> denials and pre-authorizations for basic services</a:t>
            </a:r>
          </a:p>
          <a:p>
            <a:pPr algn="ctr"/>
            <a:r>
              <a:rPr lang="en-US" sz="3400" i="1" dirty="0"/>
              <a:t>Less</a:t>
            </a:r>
            <a:r>
              <a:rPr lang="en-US" sz="3400" dirty="0"/>
              <a:t> time with patient equals less quality for your healthcare dollars</a:t>
            </a:r>
          </a:p>
          <a:p>
            <a:pPr algn="ctr"/>
            <a:r>
              <a:rPr lang="en-US" sz="3400" dirty="0"/>
              <a:t>Ratings by insurers on quality and utilization by physician - leads to interference with medical decision making by physician   </a:t>
            </a:r>
          </a:p>
        </p:txBody>
      </p:sp>
    </p:spTree>
    <p:extLst>
      <p:ext uri="{BB962C8B-B14F-4D97-AF65-F5344CB8AC3E}">
        <p14:creationId xmlns:p14="http://schemas.microsoft.com/office/powerpoint/2010/main" val="1950573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69" y="0"/>
            <a:ext cx="11818961" cy="1719618"/>
          </a:xfrm>
        </p:spPr>
        <p:txBody>
          <a:bodyPr>
            <a:normAutofit/>
          </a:bodyPr>
          <a:lstStyle/>
          <a:p>
            <a:pPr algn="ctr"/>
            <a:r>
              <a:rPr lang="en-US" sz="8000" b="1" dirty="0">
                <a:solidFill>
                  <a:srgbClr val="57C6C9"/>
                </a:solidFill>
              </a:rPr>
              <a:t>Ratings… Ratings… Ratings</a:t>
            </a:r>
          </a:p>
        </p:txBody>
      </p:sp>
      <p:sp>
        <p:nvSpPr>
          <p:cNvPr id="3" name="Content Placeholder 2"/>
          <p:cNvSpPr>
            <a:spLocks noGrp="1"/>
          </p:cNvSpPr>
          <p:nvPr>
            <p:ph idx="1"/>
          </p:nvPr>
        </p:nvSpPr>
        <p:spPr>
          <a:xfrm>
            <a:off x="-1" y="1931158"/>
            <a:ext cx="12192001" cy="4913194"/>
          </a:xfrm>
        </p:spPr>
        <p:txBody>
          <a:bodyPr>
            <a:noAutofit/>
          </a:bodyPr>
          <a:lstStyle/>
          <a:p>
            <a:pPr marL="365760" algn="ctr">
              <a:lnSpc>
                <a:spcPct val="100000"/>
              </a:lnSpc>
              <a:spcBef>
                <a:spcPts val="600"/>
              </a:spcBef>
            </a:pPr>
            <a:r>
              <a:rPr lang="en-US" sz="4000" dirty="0"/>
              <a:t>We have been #1 with ACE PHO since 2012 includes Cigna, United, </a:t>
            </a:r>
            <a:r>
              <a:rPr lang="en-US" sz="4000" dirty="0" err="1"/>
              <a:t>Geisinger</a:t>
            </a:r>
            <a:r>
              <a:rPr lang="en-US" sz="4000" dirty="0"/>
              <a:t>, Health America</a:t>
            </a:r>
          </a:p>
          <a:p>
            <a:pPr marL="365760" algn="ctr">
              <a:lnSpc>
                <a:spcPct val="100000"/>
              </a:lnSpc>
              <a:spcBef>
                <a:spcPts val="600"/>
              </a:spcBef>
            </a:pPr>
            <a:r>
              <a:rPr lang="en-US" sz="4000" dirty="0"/>
              <a:t>Consistently rated above our peers with Highmark and  Capital</a:t>
            </a:r>
          </a:p>
          <a:p>
            <a:pPr marL="365760" algn="ctr">
              <a:lnSpc>
                <a:spcPct val="100000"/>
              </a:lnSpc>
              <a:spcBef>
                <a:spcPts val="600"/>
              </a:spcBef>
            </a:pPr>
            <a:r>
              <a:rPr lang="en-US" sz="4000" i="1" dirty="0">
                <a:solidFill>
                  <a:srgbClr val="FFFF00"/>
                </a:solidFill>
              </a:rPr>
              <a:t>But at what sacrifice?</a:t>
            </a:r>
          </a:p>
          <a:p>
            <a:pPr marL="365760" algn="ctr">
              <a:lnSpc>
                <a:spcPct val="100000"/>
              </a:lnSpc>
              <a:spcBef>
                <a:spcPts val="600"/>
              </a:spcBef>
            </a:pPr>
            <a:r>
              <a:rPr lang="en-US" sz="4000" dirty="0"/>
              <a:t>The quality programs are dictating how I provide health care   </a:t>
            </a:r>
          </a:p>
        </p:txBody>
      </p:sp>
    </p:spTree>
    <p:extLst>
      <p:ext uri="{BB962C8B-B14F-4D97-AF65-F5344CB8AC3E}">
        <p14:creationId xmlns:p14="http://schemas.microsoft.com/office/powerpoint/2010/main" val="2803616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1" y="937196"/>
            <a:ext cx="11694017" cy="1065226"/>
          </a:xfrm>
        </p:spPr>
        <p:txBody>
          <a:bodyPr>
            <a:noAutofit/>
          </a:bodyPr>
          <a:lstStyle/>
          <a:p>
            <a:r>
              <a:rPr lang="en-US" sz="5400" b="1" dirty="0">
                <a:solidFill>
                  <a:schemeClr val="accent1"/>
                </a:solidFill>
              </a:rPr>
              <a:t>What are we hearing from our patients? </a:t>
            </a:r>
          </a:p>
        </p:txBody>
      </p:sp>
      <p:sp>
        <p:nvSpPr>
          <p:cNvPr id="3" name="Content Placeholder 2"/>
          <p:cNvSpPr>
            <a:spLocks noGrp="1"/>
          </p:cNvSpPr>
          <p:nvPr>
            <p:ph idx="1"/>
          </p:nvPr>
        </p:nvSpPr>
        <p:spPr>
          <a:xfrm>
            <a:off x="1298190" y="2919869"/>
            <a:ext cx="9509760" cy="4127627"/>
          </a:xfrm>
        </p:spPr>
        <p:txBody>
          <a:bodyPr/>
          <a:lstStyle/>
          <a:p>
            <a:pPr algn="ctr"/>
            <a:r>
              <a:rPr lang="en-US" sz="4800" dirty="0"/>
              <a:t>Patients are becoming consumers of healthcare at all income levels</a:t>
            </a:r>
          </a:p>
          <a:p>
            <a:pPr algn="ctr"/>
            <a:r>
              <a:rPr lang="en-US" sz="4800" dirty="0"/>
              <a:t>Need to make every dollar count</a:t>
            </a:r>
          </a:p>
          <a:p>
            <a:endParaRPr lang="en-US" dirty="0"/>
          </a:p>
        </p:txBody>
      </p:sp>
    </p:spTree>
    <p:extLst>
      <p:ext uri="{BB962C8B-B14F-4D97-AF65-F5344CB8AC3E}">
        <p14:creationId xmlns:p14="http://schemas.microsoft.com/office/powerpoint/2010/main" val="2235288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9" y="103032"/>
            <a:ext cx="11938715" cy="1210613"/>
          </a:xfrm>
        </p:spPr>
        <p:txBody>
          <a:bodyPr>
            <a:noAutofit/>
          </a:bodyPr>
          <a:lstStyle/>
          <a:p>
            <a:pPr algn="ctr"/>
            <a:r>
              <a:rPr lang="en-US" sz="5200" b="1" dirty="0">
                <a:solidFill>
                  <a:schemeClr val="accent1"/>
                </a:solidFill>
              </a:rPr>
              <a:t>US News and World Report August 5, 2015 </a:t>
            </a:r>
          </a:p>
        </p:txBody>
      </p:sp>
      <p:sp>
        <p:nvSpPr>
          <p:cNvPr id="3" name="Content Placeholder 2"/>
          <p:cNvSpPr>
            <a:spLocks noGrp="1"/>
          </p:cNvSpPr>
          <p:nvPr>
            <p:ph idx="1"/>
          </p:nvPr>
        </p:nvSpPr>
        <p:spPr>
          <a:xfrm>
            <a:off x="218941" y="1313645"/>
            <a:ext cx="11848563" cy="5190185"/>
          </a:xfrm>
        </p:spPr>
        <p:txBody>
          <a:bodyPr>
            <a:normAutofit/>
          </a:bodyPr>
          <a:lstStyle/>
          <a:p>
            <a:pPr algn="ctr"/>
            <a:r>
              <a:rPr lang="en-US" sz="3600" dirty="0"/>
              <a:t>“…the number of workers with a health insurance deductible grew from </a:t>
            </a:r>
            <a:r>
              <a:rPr lang="en-US" sz="3600" dirty="0">
                <a:solidFill>
                  <a:srgbClr val="FF0000"/>
                </a:solidFill>
              </a:rPr>
              <a:t>55 percent in 2006 to 80 percent in 2014</a:t>
            </a:r>
            <a:r>
              <a:rPr lang="en-US" sz="3600" dirty="0"/>
              <a:t>, and the average deductible more than doubled, from $584 for individual coverage to $1,217, according to the </a:t>
            </a:r>
            <a:r>
              <a:rPr lang="en-US" sz="3600" dirty="0">
                <a:hlinkClick r:id="rId3" tooltip="Link: http://kff.org/report-section/ehbs-2014-summary-of-findings/"/>
              </a:rPr>
              <a:t>Kaiser Family Foundation</a:t>
            </a:r>
            <a:r>
              <a:rPr lang="en-US" sz="3600" dirty="0"/>
              <a:t>. Further, more employers are offering only plans with high deductibles.”</a:t>
            </a:r>
          </a:p>
          <a:p>
            <a:pPr algn="ctr"/>
            <a:r>
              <a:rPr lang="en-US" sz="3600" dirty="0"/>
              <a:t>“In 2016, if you receive your insurance through your job, you may see modest premium increases and are likely to see increased cost-sharing, like bigger deductibles.”</a:t>
            </a:r>
          </a:p>
          <a:p>
            <a:pPr algn="ctr"/>
            <a:endParaRPr lang="en-US" dirty="0"/>
          </a:p>
        </p:txBody>
      </p:sp>
    </p:spTree>
    <p:extLst>
      <p:ext uri="{BB962C8B-B14F-4D97-AF65-F5344CB8AC3E}">
        <p14:creationId xmlns:p14="http://schemas.microsoft.com/office/powerpoint/2010/main" val="3794243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9" y="339422"/>
            <a:ext cx="11835684" cy="962195"/>
          </a:xfrm>
        </p:spPr>
        <p:txBody>
          <a:bodyPr>
            <a:noAutofit/>
          </a:bodyPr>
          <a:lstStyle/>
          <a:p>
            <a:r>
              <a:rPr lang="en-US" sz="4500" b="1" dirty="0">
                <a:solidFill>
                  <a:schemeClr val="accent1"/>
                </a:solidFill>
              </a:rPr>
              <a:t>WHAT SHOULD $23,000 BUY A FAMILY OF FOUR?</a:t>
            </a:r>
          </a:p>
        </p:txBody>
      </p:sp>
      <p:sp>
        <p:nvSpPr>
          <p:cNvPr id="3" name="Content Placeholder 2"/>
          <p:cNvSpPr>
            <a:spLocks noGrp="1"/>
          </p:cNvSpPr>
          <p:nvPr>
            <p:ph idx="1"/>
          </p:nvPr>
        </p:nvSpPr>
        <p:spPr>
          <a:xfrm>
            <a:off x="0" y="1732938"/>
            <a:ext cx="11835684" cy="5737538"/>
          </a:xfrm>
        </p:spPr>
        <p:txBody>
          <a:bodyPr>
            <a:normAutofit/>
          </a:bodyPr>
          <a:lstStyle/>
          <a:p>
            <a:pPr fontAlgn="base"/>
            <a:r>
              <a:rPr lang="en-US" sz="3600" b="1" dirty="0">
                <a:solidFill>
                  <a:srgbClr val="FF0000"/>
                </a:solidFill>
              </a:rPr>
              <a:t>$23,215</a:t>
            </a:r>
            <a:r>
              <a:rPr lang="en-US" sz="3600" b="1" dirty="0"/>
              <a:t>. That’s how much is spent in 2014 on healthcare for a typical American family of four covered by an average employer-sponsored health plan according to the 2014 Milliman Medical Index (MMI).</a:t>
            </a:r>
            <a:r>
              <a:rPr lang="en-US" sz="3600" b="1" baseline="30000" dirty="0">
                <a:hlinkClick r:id="rId3"/>
              </a:rPr>
              <a:t>1</a:t>
            </a:r>
            <a:r>
              <a:rPr lang="en-US" sz="3600" b="1" dirty="0"/>
              <a:t> And yet while the amount has more than doubled over the past 10 years, growing from </a:t>
            </a:r>
            <a:r>
              <a:rPr lang="en-US" sz="3600" b="1" dirty="0">
                <a:solidFill>
                  <a:srgbClr val="FF0000"/>
                </a:solidFill>
              </a:rPr>
              <a:t>$11,192 to $23,215</a:t>
            </a:r>
            <a:r>
              <a:rPr lang="en-US" sz="3600" b="1" dirty="0"/>
              <a:t>, the 5.4% growth rate from 2013 to 2014 is the lowest annual change since the MMI was first calculated in 2002.</a:t>
            </a:r>
          </a:p>
          <a:p>
            <a:r>
              <a:rPr lang="en-US" b="1" dirty="0"/>
              <a:t>2014 Milliman Medical Index,  </a:t>
            </a:r>
            <a:r>
              <a:rPr lang="en-US" dirty="0"/>
              <a:t>by Christopher S. Girod, Lorraine W. Mayne, Scott A. Weltz, Susan K. Hart | 20 May 2014</a:t>
            </a:r>
          </a:p>
          <a:p>
            <a:pPr marL="45720" indent="0">
              <a:buNone/>
            </a:pPr>
            <a:endParaRPr lang="en-US" dirty="0"/>
          </a:p>
        </p:txBody>
      </p:sp>
    </p:spTree>
    <p:extLst>
      <p:ext uri="{BB962C8B-B14F-4D97-AF65-F5344CB8AC3E}">
        <p14:creationId xmlns:p14="http://schemas.microsoft.com/office/powerpoint/2010/main" val="122896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364" y="136478"/>
            <a:ext cx="11586949" cy="1420418"/>
          </a:xfrm>
        </p:spPr>
        <p:txBody>
          <a:bodyPr>
            <a:normAutofit/>
          </a:bodyPr>
          <a:lstStyle/>
          <a:p>
            <a:pPr algn="ctr"/>
            <a:r>
              <a:rPr lang="en-US" sz="8000" b="1" dirty="0">
                <a:solidFill>
                  <a:srgbClr val="57C6C9"/>
                </a:solidFill>
              </a:rPr>
              <a:t>Goals for Green Hills</a:t>
            </a:r>
          </a:p>
        </p:txBody>
      </p:sp>
      <p:sp>
        <p:nvSpPr>
          <p:cNvPr id="3" name="Content Placeholder 2"/>
          <p:cNvSpPr>
            <a:spLocks noGrp="1"/>
          </p:cNvSpPr>
          <p:nvPr>
            <p:ph idx="1"/>
          </p:nvPr>
        </p:nvSpPr>
        <p:spPr>
          <a:xfrm>
            <a:off x="504966" y="1911738"/>
            <a:ext cx="11013743" cy="4175164"/>
          </a:xfrm>
        </p:spPr>
        <p:txBody>
          <a:bodyPr>
            <a:normAutofit lnSpcReduction="10000"/>
          </a:bodyPr>
          <a:lstStyle/>
          <a:p>
            <a:r>
              <a:rPr lang="en-US" sz="5400" i="1" dirty="0"/>
              <a:t>We need to continue to provide  high </a:t>
            </a:r>
            <a:r>
              <a:rPr lang="en-US" sz="5400" i="1" dirty="0">
                <a:solidFill>
                  <a:schemeClr val="accent1"/>
                </a:solidFill>
              </a:rPr>
              <a:t>QUALITY </a:t>
            </a:r>
            <a:r>
              <a:rPr lang="en-US" sz="5400" i="1" dirty="0"/>
              <a:t>care at Green Hills</a:t>
            </a:r>
          </a:p>
          <a:p>
            <a:r>
              <a:rPr lang="en-US" sz="5400" i="1" dirty="0"/>
              <a:t>We want to spend more </a:t>
            </a:r>
            <a:r>
              <a:rPr lang="en-US" sz="5400" i="1" dirty="0">
                <a:solidFill>
                  <a:schemeClr val="accent1"/>
                </a:solidFill>
              </a:rPr>
              <a:t>TIME</a:t>
            </a:r>
            <a:r>
              <a:rPr lang="en-US" sz="5400" i="1" dirty="0"/>
              <a:t> with the patients</a:t>
            </a:r>
          </a:p>
          <a:p>
            <a:r>
              <a:rPr lang="en-US" sz="5400" i="1" dirty="0"/>
              <a:t>We want to make it </a:t>
            </a:r>
            <a:r>
              <a:rPr lang="en-US" sz="5400" i="1" dirty="0">
                <a:solidFill>
                  <a:schemeClr val="accent1"/>
                </a:solidFill>
              </a:rPr>
              <a:t>AFFORDABLE</a:t>
            </a:r>
          </a:p>
        </p:txBody>
      </p:sp>
    </p:spTree>
    <p:extLst>
      <p:ext uri="{BB962C8B-B14F-4D97-AF65-F5344CB8AC3E}">
        <p14:creationId xmlns:p14="http://schemas.microsoft.com/office/powerpoint/2010/main" val="298514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nded Design Teal 16x9">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BBF5D7C-90AF-408A-B515-5CD5355B6C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2623</TotalTime>
  <Words>2099</Words>
  <Application>Microsoft Office PowerPoint</Application>
  <PresentationFormat>Widescreen</PresentationFormat>
  <Paragraphs>297</Paragraphs>
  <Slides>36</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Lucida Handwriting</vt:lpstr>
      <vt:lpstr>Banded Design Teal 16x9</vt:lpstr>
      <vt:lpstr>PowerPoint Presentation</vt:lpstr>
      <vt:lpstr>WHY ARE YOU DOING THIS DR. CORBA? </vt:lpstr>
      <vt:lpstr>PowerPoint Presentation</vt:lpstr>
      <vt:lpstr>What is going on in the office? </vt:lpstr>
      <vt:lpstr>Ratings… Ratings… Ratings</vt:lpstr>
      <vt:lpstr>What are we hearing from our patients? </vt:lpstr>
      <vt:lpstr>US News and World Report August 5, 2015 </vt:lpstr>
      <vt:lpstr>WHAT SHOULD $23,000 BUY A FAMILY OF FOUR?</vt:lpstr>
      <vt:lpstr>Goals for Green Hills</vt:lpstr>
      <vt:lpstr>So what can be done? </vt:lpstr>
      <vt:lpstr>DPC… What is it??? </vt:lpstr>
      <vt:lpstr>DPC is...</vt:lpstr>
      <vt:lpstr>Primary Care without Insurance</vt:lpstr>
      <vt:lpstr>Primary Care with 24/7 acute directly to your physician for acute issues</vt:lpstr>
      <vt:lpstr>Primary care with unrestricted access</vt:lpstr>
      <vt:lpstr>Primary Care with extended visits to discuss ALL of your concerns</vt:lpstr>
      <vt:lpstr>Drastically discounted services</vt:lpstr>
      <vt:lpstr>Routine services in office free and included</vt:lpstr>
      <vt:lpstr>How much is this going to cost me?</vt:lpstr>
      <vt:lpstr>Example # 1</vt:lpstr>
      <vt:lpstr>3 THINGS CAN HAPPEN</vt:lpstr>
      <vt:lpstr>Example #2</vt:lpstr>
      <vt:lpstr>2 THINGS CAN HAPPEN</vt:lpstr>
      <vt:lpstr>Example #3</vt:lpstr>
      <vt:lpstr>But the value is…</vt:lpstr>
      <vt:lpstr>Example #4</vt:lpstr>
      <vt:lpstr>Here is the benefit of DPC</vt:lpstr>
      <vt:lpstr>So, for this patient… </vt:lpstr>
      <vt:lpstr>EXAMPLES OF MEDICATION COSTS</vt:lpstr>
      <vt:lpstr>DISCOUNT LABS</vt:lpstr>
      <vt:lpstr>DISCOUNT RADIOLOGY</vt:lpstr>
      <vt:lpstr>Examples of Savings…</vt:lpstr>
      <vt:lpstr>Pap Smear</vt:lpstr>
      <vt:lpstr>MORE SERVICES…  ”E-CONSULTS” WITH SPECIALISTS </vt:lpstr>
      <vt:lpstr>Wrap up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dc:creator>
  <cp:keywords/>
  <cp:lastModifiedBy>Kimberly Corba</cp:lastModifiedBy>
  <cp:revision>309</cp:revision>
  <cp:lastPrinted>2015-12-16T16:04:47Z</cp:lastPrinted>
  <dcterms:created xsi:type="dcterms:W3CDTF">2015-10-22T01:04:41Z</dcterms:created>
  <dcterms:modified xsi:type="dcterms:W3CDTF">2017-07-10T03:36:53Z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TC028952549991</vt:lpwstr>
  </property>
</Properties>
</file>